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60" r:id="rId4"/>
    <p:sldId id="262" r:id="rId5"/>
    <p:sldId id="261" r:id="rId6"/>
    <p:sldId id="263" r:id="rId7"/>
    <p:sldId id="264" r:id="rId8"/>
    <p:sldId id="265" r:id="rId9"/>
    <p:sldId id="266" r:id="rId10"/>
    <p:sldId id="267" r:id="rId11"/>
    <p:sldId id="268" r:id="rId12"/>
    <p:sldId id="269" r:id="rId13"/>
    <p:sldId id="271" r:id="rId14"/>
    <p:sldId id="272" r:id="rId15"/>
    <p:sldId id="273" r:id="rId16"/>
    <p:sldId id="274" r:id="rId17"/>
    <p:sldId id="275" r:id="rId18"/>
    <p:sldId id="276" r:id="rId19"/>
    <p:sldId id="270"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224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44"/>
    <p:restoredTop sz="92986"/>
  </p:normalViewPr>
  <p:slideViewPr>
    <p:cSldViewPr>
      <p:cViewPr varScale="1">
        <p:scale>
          <a:sx n="117" d="100"/>
          <a:sy n="117" d="100"/>
        </p:scale>
        <p:origin x="800"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FE87A-C2D9-493B-B99F-A41D1A2BEF7C}" type="datetimeFigureOut">
              <a:rPr lang="x-none" altLang="zh-CN" smtClean="0"/>
              <a:t>2021/8/12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5E200-7A63-4A7C-BE0B-EE602D2E29CE}" type="slidenum">
              <a:rPr lang="x-none" smtClean="0"/>
              <a:t>‹#›</a:t>
            </a:fld>
            <a:endParaRPr lang="x-none"/>
          </a:p>
        </p:txBody>
      </p:sp>
    </p:spTree>
    <p:extLst>
      <p:ext uri="{BB962C8B-B14F-4D97-AF65-F5344CB8AC3E}">
        <p14:creationId xmlns:p14="http://schemas.microsoft.com/office/powerpoint/2010/main" val="349903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10"/>
          </p:nvPr>
        </p:nvSpPr>
        <p:spPr/>
        <p:txBody>
          <a:bodyPr/>
          <a:lstStyle/>
          <a:p>
            <a:fld id="{1275E200-7A63-4A7C-BE0B-EE602D2E29CE}" type="slidenum">
              <a:rPr lang="x-none" smtClean="0"/>
              <a:t>1</a:t>
            </a:fld>
            <a:endParaRPr lang="x-none"/>
          </a:p>
        </p:txBody>
      </p:sp>
    </p:spTree>
    <p:extLst>
      <p:ext uri="{BB962C8B-B14F-4D97-AF65-F5344CB8AC3E}">
        <p14:creationId xmlns:p14="http://schemas.microsoft.com/office/powerpoint/2010/main" val="46209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hyperlink" Target="http://www.compuscript.com/" TargetMode="External"/><Relationship Id="rId5" Type="http://schemas.openxmlformats.org/officeDocument/2006/relationships/hyperlink" Target="http://www.internationalscienceediting.cn/"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524886"/>
            <a:ext cx="5334000" cy="2114550"/>
          </a:xfrm>
        </p:spPr>
        <p:txBody>
          <a:bodyPr>
            <a:normAutofit/>
          </a:bodyPr>
          <a:lstStyle/>
          <a:p>
            <a:pPr algn="l">
              <a:spcBef>
                <a:spcPts val="0"/>
              </a:spcBef>
            </a:pPr>
            <a:r>
              <a:rPr lang="en-US" sz="2200" b="1" dirty="0">
                <a:solidFill>
                  <a:srgbClr val="0000FF"/>
                </a:solidFill>
                <a:latin typeface="Cambria" pitchFamily="18" charset="0"/>
              </a:rPr>
              <a:t>Way out to promote a journal in post pandemic </a:t>
            </a:r>
            <a:r>
              <a:rPr lang="en-US" sz="2200" b="1" dirty="0" smtClean="0">
                <a:solidFill>
                  <a:srgbClr val="0000FF"/>
                </a:solidFill>
                <a:latin typeface="Cambria" pitchFamily="18" charset="0"/>
              </a:rPr>
              <a:t>world</a:t>
            </a:r>
            <a:endParaRPr lang="en-US" sz="2400" b="1" dirty="0" smtClean="0">
              <a:solidFill>
                <a:schemeClr val="tx1"/>
              </a:solidFill>
              <a:latin typeface="Cambria" pitchFamily="18" charset="0"/>
            </a:endParaRPr>
          </a:p>
        </p:txBody>
      </p:sp>
      <p:sp>
        <p:nvSpPr>
          <p:cNvPr id="6" name="Subtitle 2"/>
          <p:cNvSpPr txBox="1">
            <a:spLocks/>
          </p:cNvSpPr>
          <p:nvPr/>
        </p:nvSpPr>
        <p:spPr>
          <a:xfrm>
            <a:off x="198474" y="3105150"/>
            <a:ext cx="4724400" cy="285750"/>
          </a:xfrm>
          <a:prstGeom prst="rect">
            <a:avLst/>
          </a:prstGeom>
        </p:spPr>
        <p:txBody>
          <a:bodyPr vert="horz" lIns="91440" tIns="45720" rIns="91440" bIns="45720" rtlCol="0">
            <a:noAutofit/>
          </a:bodyPr>
          <a:lstStyle/>
          <a:p>
            <a:pPr lvl="0">
              <a:defRPr/>
            </a:pPr>
            <a:r>
              <a:rPr lang="en-US" sz="2000" b="1" dirty="0" err="1">
                <a:solidFill>
                  <a:srgbClr val="0000FF"/>
                </a:solidFill>
                <a:latin typeface="Cambria" pitchFamily="18" charset="0"/>
              </a:rPr>
              <a:t>Haibao</a:t>
            </a:r>
            <a:r>
              <a:rPr lang="en-US" sz="2000" b="1" dirty="0">
                <a:solidFill>
                  <a:srgbClr val="0000FF"/>
                </a:solidFill>
                <a:latin typeface="Cambria" pitchFamily="18" charset="0"/>
              </a:rPr>
              <a:t> </a:t>
            </a:r>
            <a:r>
              <a:rPr lang="en-US" sz="2000" b="1" dirty="0" err="1" smtClean="0">
                <a:solidFill>
                  <a:srgbClr val="0000FF"/>
                </a:solidFill>
                <a:latin typeface="Cambria" pitchFamily="18" charset="0"/>
              </a:rPr>
              <a:t>Xue</a:t>
            </a:r>
            <a:endParaRPr kumimoji="0" lang="en-US" sz="2000" b="1" i="0" u="none" strike="noStrike" kern="1200" cap="none" spc="0" normalizeH="0" baseline="0" noProof="0" dirty="0">
              <a:ln>
                <a:noFill/>
              </a:ln>
              <a:solidFill>
                <a:schemeClr val="bg1">
                  <a:lumMod val="75000"/>
                </a:schemeClr>
              </a:solidFill>
              <a:effectLst/>
              <a:uLnTx/>
              <a:uFillTx/>
              <a:latin typeface="Cambria" pitchFamily="18" charset="0"/>
              <a:ea typeface="+mn-ea"/>
              <a:cs typeface="+mn-cs"/>
            </a:endParaRPr>
          </a:p>
        </p:txBody>
      </p:sp>
      <p:sp>
        <p:nvSpPr>
          <p:cNvPr id="7" name="Subtitle 2"/>
          <p:cNvSpPr txBox="1">
            <a:spLocks/>
          </p:cNvSpPr>
          <p:nvPr/>
        </p:nvSpPr>
        <p:spPr>
          <a:xfrm>
            <a:off x="198474" y="3486150"/>
            <a:ext cx="6049926" cy="609600"/>
          </a:xfrm>
          <a:prstGeom prst="rect">
            <a:avLst/>
          </a:prstGeom>
        </p:spPr>
        <p:txBody>
          <a:bodyPr vert="horz" lIns="91440" tIns="45720" rIns="91440" bIns="45720" rtlCol="0">
            <a:noAutofit/>
          </a:bodyPr>
          <a:lstStyle/>
          <a:p>
            <a:pPr lvl="0"/>
            <a:r>
              <a:rPr lang="en-US" sz="1500" dirty="0">
                <a:latin typeface="Cambria" pitchFamily="18" charset="0"/>
              </a:rPr>
              <a:t>Director of </a:t>
            </a:r>
            <a:r>
              <a:rPr lang="en-US" sz="1500" dirty="0" err="1">
                <a:latin typeface="Cambria" pitchFamily="18" charset="0"/>
              </a:rPr>
              <a:t>Compuscript</a:t>
            </a:r>
            <a:r>
              <a:rPr lang="en-US" sz="1500" dirty="0">
                <a:latin typeface="Cambria" pitchFamily="18" charset="0"/>
              </a:rPr>
              <a:t> Asia Pacific and Managing Director of </a:t>
            </a:r>
            <a:r>
              <a:rPr lang="en-US" sz="1500" dirty="0" smtClean="0">
                <a:latin typeface="Cambria" pitchFamily="18" charset="0"/>
              </a:rPr>
              <a:t>ISE</a:t>
            </a:r>
            <a:r>
              <a:rPr lang="zh-CN" altLang="en-US" sz="1500" dirty="0" smtClean="0">
                <a:latin typeface="Cambria" pitchFamily="18" charset="0"/>
              </a:rPr>
              <a:t> </a:t>
            </a:r>
            <a:r>
              <a:rPr lang="en-US" sz="1500" dirty="0" smtClean="0">
                <a:latin typeface="Cambria" pitchFamily="18" charset="0"/>
              </a:rPr>
              <a:t>China</a:t>
            </a:r>
          </a:p>
          <a:p>
            <a:pPr lvl="0"/>
            <a:r>
              <a:rPr lang="en-US" sz="1500" dirty="0" smtClean="0">
                <a:latin typeface="Cambria" pitchFamily="18" charset="0"/>
                <a:hlinkClick r:id="rId4"/>
              </a:rPr>
              <a:t>www.compuscript.com</a:t>
            </a:r>
            <a:endParaRPr lang="en-US" sz="1500" dirty="0" smtClean="0">
              <a:latin typeface="Cambria" pitchFamily="18" charset="0"/>
            </a:endParaRPr>
          </a:p>
          <a:p>
            <a:pPr lvl="0"/>
            <a:r>
              <a:rPr lang="en-US" sz="1500" dirty="0" smtClean="0">
                <a:latin typeface="Cambria" pitchFamily="18" charset="0"/>
                <a:hlinkClick r:id="rId5"/>
              </a:rPr>
              <a:t>www.internationalscienceediting.cn</a:t>
            </a:r>
            <a:endParaRPr lang="en-US" sz="1500" dirty="0" smtClean="0">
              <a:latin typeface="Cambria" pitchFamily="18" charset="0"/>
            </a:endParaRP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media-- </a:t>
            </a:r>
            <a:r>
              <a:rPr lang="en-US" altLang="zh-CN" sz="2000" b="1" dirty="0" err="1" smtClean="0">
                <a:solidFill>
                  <a:srgbClr val="0000FF"/>
                </a:solidFill>
                <a:latin typeface="Cambria" pitchFamily="18" charset="0"/>
              </a:rPr>
              <a:t>biomart</a:t>
            </a:r>
            <a:r>
              <a:rPr lang="en-US" altLang="zh-CN" sz="2000" b="1" dirty="0" err="1" smtClean="0">
                <a:solidFill>
                  <a:srgbClr val="0000FF"/>
                </a:solidFill>
                <a:latin typeface="Cambria" pitchFamily="18" charset="0"/>
              </a:rPr>
              <a:t>.cn</a:t>
            </a:r>
            <a:endParaRPr lang="en-US" altLang="zh-CN" sz="2000" b="1" dirty="0" smtClean="0">
              <a:solidFill>
                <a:srgbClr val="0000FF"/>
              </a:solidFill>
              <a:latin typeface="Cambria" pitchFamily="18" charset="0"/>
            </a:endParaRPr>
          </a:p>
          <a:p>
            <a:pPr marL="342900" lvl="0" indent="-342900"/>
            <a:endParaRPr lang="en-US" sz="2500" b="1" dirty="0" smtClean="0">
              <a:latin typeface="Cambria" pitchFamily="18" charset="0"/>
            </a:endParaRPr>
          </a:p>
        </p:txBody>
      </p:sp>
      <p:sp>
        <p:nvSpPr>
          <p:cNvPr id="2" name="矩形 1"/>
          <p:cNvSpPr/>
          <p:nvPr/>
        </p:nvSpPr>
        <p:spPr>
          <a:xfrm>
            <a:off x="228600" y="914400"/>
            <a:ext cx="8763000" cy="923330"/>
          </a:xfrm>
          <a:prstGeom prst="rect">
            <a:avLst/>
          </a:prstGeom>
        </p:spPr>
        <p:txBody>
          <a:bodyPr wrap="square">
            <a:spAutoFit/>
          </a:bodyPr>
          <a:lstStyle/>
          <a:p>
            <a:r>
              <a:rPr lang="zh-CN" altLang="en-US" dirty="0"/>
              <a:t>Biomart.cn is one of </a:t>
            </a:r>
            <a:r>
              <a:rPr lang="zh-CN" altLang="en-US" dirty="0" smtClean="0"/>
              <a:t>DXY</a:t>
            </a:r>
            <a:r>
              <a:rPr lang="en-US" altLang="zh-CN" dirty="0" smtClean="0"/>
              <a:t>’</a:t>
            </a:r>
            <a:r>
              <a:rPr lang="zh-CN" altLang="en-US" dirty="0" smtClean="0"/>
              <a:t>s </a:t>
            </a:r>
            <a:r>
              <a:rPr lang="zh-CN" altLang="en-US" dirty="0"/>
              <a:t>sub-</a:t>
            </a:r>
            <a:r>
              <a:rPr lang="zh-CN" altLang="en-US" dirty="0" smtClean="0"/>
              <a:t>branch</a:t>
            </a:r>
            <a:r>
              <a:rPr lang="en-US" altLang="zh-CN" dirty="0" smtClean="0"/>
              <a:t>.</a:t>
            </a:r>
            <a:r>
              <a:rPr lang="zh-CN" altLang="en-US" dirty="0" smtClean="0"/>
              <a:t> DXY.cn</a:t>
            </a:r>
            <a:r>
              <a:rPr lang="zh-CN" altLang="en-US" dirty="0"/>
              <a:t>, a Chinese medical community site that has over </a:t>
            </a:r>
            <a:r>
              <a:rPr lang="en-US" altLang="zh-CN" dirty="0"/>
              <a:t>5</a:t>
            </a:r>
            <a:r>
              <a:rPr lang="zh-CN" altLang="en-US" dirty="0" smtClean="0"/>
              <a:t> million registered </a:t>
            </a:r>
            <a:r>
              <a:rPr lang="zh-CN" altLang="en-US" dirty="0"/>
              <a:t>users. Most of them are clinical doctors, </a:t>
            </a:r>
            <a:r>
              <a:rPr lang="zh-CN" altLang="en-US" dirty="0" smtClean="0"/>
              <a:t>bio</a:t>
            </a:r>
            <a:r>
              <a:rPr lang="en-US" altLang="zh-CN" dirty="0" smtClean="0"/>
              <a:t>medical</a:t>
            </a:r>
            <a:r>
              <a:rPr lang="zh-CN" altLang="en-US" dirty="0"/>
              <a:t> </a:t>
            </a:r>
            <a:r>
              <a:rPr lang="zh-CN" altLang="en-US" dirty="0" smtClean="0"/>
              <a:t>researchers </a:t>
            </a:r>
            <a:r>
              <a:rPr lang="zh-CN" altLang="en-US" dirty="0"/>
              <a:t>and pharma R&amp;D scientists. </a:t>
            </a:r>
          </a:p>
        </p:txBody>
      </p:sp>
      <p:pic>
        <p:nvPicPr>
          <p:cNvPr id="3" name="图片 2"/>
          <p:cNvPicPr>
            <a:picLocks noChangeAspect="1"/>
          </p:cNvPicPr>
          <p:nvPr/>
        </p:nvPicPr>
        <p:blipFill>
          <a:blip r:embed="rId2"/>
          <a:stretch>
            <a:fillRect/>
          </a:stretch>
        </p:blipFill>
        <p:spPr>
          <a:xfrm>
            <a:off x="1692507" y="361950"/>
            <a:ext cx="7451493" cy="4140965"/>
          </a:xfrm>
          <a:prstGeom prst="rect">
            <a:avLst/>
          </a:prstGeom>
        </p:spPr>
      </p:pic>
    </p:spTree>
    <p:extLst>
      <p:ext uri="{BB962C8B-B14F-4D97-AF65-F5344CB8AC3E}">
        <p14:creationId xmlns:p14="http://schemas.microsoft.com/office/powerpoint/2010/main" val="9827111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media-- </a:t>
            </a:r>
            <a:r>
              <a:rPr lang="en-US" altLang="zh-CN" sz="2000" b="1" dirty="0" err="1" smtClean="0">
                <a:solidFill>
                  <a:srgbClr val="0000FF"/>
                </a:solidFill>
                <a:latin typeface="Cambria" pitchFamily="18" charset="0"/>
              </a:rPr>
              <a:t>ScienceNet.cn</a:t>
            </a:r>
            <a:endParaRPr lang="en-US" altLang="zh-CN" sz="2000" b="1" dirty="0" smtClean="0">
              <a:solidFill>
                <a:srgbClr val="0000FF"/>
              </a:solidFill>
              <a:latin typeface="Cambria" pitchFamily="18" charset="0"/>
            </a:endParaRPr>
          </a:p>
          <a:p>
            <a:pPr marL="342900" lvl="0" indent="-342900"/>
            <a:endParaRPr lang="en-US" sz="2500" b="1" dirty="0" smtClean="0">
              <a:latin typeface="Cambria" pitchFamily="18" charset="0"/>
            </a:endParaRPr>
          </a:p>
        </p:txBody>
      </p:sp>
      <p:sp>
        <p:nvSpPr>
          <p:cNvPr id="2" name="矩形 1"/>
          <p:cNvSpPr/>
          <p:nvPr/>
        </p:nvSpPr>
        <p:spPr>
          <a:xfrm>
            <a:off x="228600" y="971550"/>
            <a:ext cx="8839200" cy="2031325"/>
          </a:xfrm>
          <a:prstGeom prst="rect">
            <a:avLst/>
          </a:prstGeom>
        </p:spPr>
        <p:txBody>
          <a:bodyPr wrap="square">
            <a:spAutoFit/>
          </a:bodyPr>
          <a:lstStyle/>
          <a:p>
            <a:r>
              <a:rPr lang="zh-CN" altLang="en-US" dirty="0"/>
              <a:t>ScienceNet.cn (Chinese: 科学网) is </a:t>
            </a:r>
            <a:r>
              <a:rPr lang="en-US" altLang="zh-CN" dirty="0" smtClean="0"/>
              <a:t>the</a:t>
            </a:r>
            <a:r>
              <a:rPr lang="zh-CN" altLang="en-US" dirty="0" smtClean="0"/>
              <a:t> </a:t>
            </a:r>
            <a:r>
              <a:rPr lang="en-US" altLang="zh-CN" dirty="0" smtClean="0"/>
              <a:t>most </a:t>
            </a:r>
            <a:r>
              <a:rPr lang="en-US" altLang="zh-CN" dirty="0"/>
              <a:t>high-profile and high-quality Chinese </a:t>
            </a:r>
            <a:r>
              <a:rPr lang="en-US" altLang="zh-CN" dirty="0" smtClean="0"/>
              <a:t>scientists’ </a:t>
            </a:r>
            <a:r>
              <a:rPr lang="en-US" altLang="zh-CN" dirty="0"/>
              <a:t>blog community in the world</a:t>
            </a:r>
            <a:r>
              <a:rPr lang="en-US" altLang="zh-CN" dirty="0" smtClean="0"/>
              <a:t>.</a:t>
            </a:r>
          </a:p>
          <a:p>
            <a:r>
              <a:rPr lang="en-US" altLang="zh-CN" dirty="0" smtClean="0"/>
              <a:t>To </a:t>
            </a:r>
            <a:r>
              <a:rPr lang="en-US" altLang="zh-CN" dirty="0"/>
              <a:t>encourage responsible behavior, all bloggers must use their real names. Most bloggers are established academic scientists, industrial scientists, science policy makers, funding project managers, science journalists, journal editors and publishers. </a:t>
            </a:r>
            <a:endParaRPr lang="en-US" altLang="zh-CN" dirty="0" smtClean="0"/>
          </a:p>
          <a:p>
            <a:endParaRPr lang="en-US" altLang="zh-CN" dirty="0" smtClean="0"/>
          </a:p>
          <a:p>
            <a:r>
              <a:rPr lang="en-US" altLang="zh-CN" dirty="0" smtClean="0"/>
              <a:t>It </a:t>
            </a:r>
            <a:r>
              <a:rPr lang="en-US" altLang="zh-CN" dirty="0"/>
              <a:t>also welcomes self-motivated and ambitious PhD candidates</a:t>
            </a:r>
            <a:r>
              <a:rPr lang="en-US" altLang="zh-CN" dirty="0" smtClean="0"/>
              <a:t>.</a:t>
            </a:r>
            <a:endParaRPr lang="zh-CN" altLang="en-US" dirty="0"/>
          </a:p>
        </p:txBody>
      </p:sp>
      <p:pic>
        <p:nvPicPr>
          <p:cNvPr id="3" name="图片 2"/>
          <p:cNvPicPr>
            <a:picLocks noChangeAspect="1"/>
          </p:cNvPicPr>
          <p:nvPr/>
        </p:nvPicPr>
        <p:blipFill>
          <a:blip r:embed="rId2"/>
          <a:stretch>
            <a:fillRect/>
          </a:stretch>
        </p:blipFill>
        <p:spPr>
          <a:xfrm>
            <a:off x="2559750" y="0"/>
            <a:ext cx="6518936" cy="4705350"/>
          </a:xfrm>
          <a:prstGeom prst="rect">
            <a:avLst/>
          </a:prstGeom>
        </p:spPr>
      </p:pic>
    </p:spTree>
    <p:extLst>
      <p:ext uri="{BB962C8B-B14F-4D97-AF65-F5344CB8AC3E}">
        <p14:creationId xmlns:p14="http://schemas.microsoft.com/office/powerpoint/2010/main" val="1300731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smtClean="0">
                <a:solidFill>
                  <a:srgbClr val="0000FF"/>
                </a:solidFill>
                <a:latin typeface="Cambria" pitchFamily="18" charset="0"/>
              </a:rPr>
              <a:t>Virtual</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conference</a:t>
            </a:r>
            <a:endParaRPr lang="en-US" altLang="zh-CN" sz="2000" b="1" dirty="0">
              <a:solidFill>
                <a:srgbClr val="0000FF"/>
              </a:solidFill>
              <a:latin typeface="Cambria" pitchFamily="18" charset="0"/>
            </a:endParaRPr>
          </a:p>
        </p:txBody>
      </p:sp>
      <p:sp>
        <p:nvSpPr>
          <p:cNvPr id="3" name="文本框 2"/>
          <p:cNvSpPr txBox="1"/>
          <p:nvPr/>
        </p:nvSpPr>
        <p:spPr>
          <a:xfrm>
            <a:off x="228600" y="1428750"/>
            <a:ext cx="8100359" cy="1754326"/>
          </a:xfrm>
          <a:prstGeom prst="rect">
            <a:avLst/>
          </a:prstGeom>
          <a:noFill/>
        </p:spPr>
        <p:txBody>
          <a:bodyPr wrap="none" rtlCol="0">
            <a:spAutoFit/>
          </a:bodyPr>
          <a:lstStyle/>
          <a:p>
            <a:r>
              <a:rPr kumimoji="1" lang="en-US" altLang="zh-CN" dirty="0" smtClean="0"/>
              <a:t>In</a:t>
            </a:r>
            <a:r>
              <a:rPr kumimoji="1" lang="zh-CN" altLang="en-US" dirty="0" smtClean="0"/>
              <a:t> </a:t>
            </a:r>
            <a:r>
              <a:rPr kumimoji="1" lang="en-US" altLang="zh-CN" dirty="0" smtClean="0"/>
              <a:t>the</a:t>
            </a:r>
            <a:r>
              <a:rPr kumimoji="1" lang="zh-CN" altLang="en-US" dirty="0" smtClean="0"/>
              <a:t> </a:t>
            </a:r>
            <a:r>
              <a:rPr kumimoji="1" lang="en-US" altLang="zh-CN" dirty="0" smtClean="0"/>
              <a:t>first</a:t>
            </a:r>
            <a:r>
              <a:rPr kumimoji="1" lang="zh-CN" altLang="en-US" dirty="0" smtClean="0"/>
              <a:t> </a:t>
            </a:r>
            <a:r>
              <a:rPr kumimoji="1" lang="en-US" altLang="zh-CN" dirty="0" smtClean="0"/>
              <a:t>half</a:t>
            </a:r>
            <a:r>
              <a:rPr kumimoji="1" lang="zh-CN" altLang="en-US" dirty="0" smtClean="0"/>
              <a:t> </a:t>
            </a:r>
            <a:r>
              <a:rPr kumimoji="1" lang="en-US" altLang="zh-CN" dirty="0" smtClean="0"/>
              <a:t>year,</a:t>
            </a:r>
            <a:r>
              <a:rPr kumimoji="1" lang="zh-CN" altLang="en-US" dirty="0" smtClean="0"/>
              <a:t> </a:t>
            </a:r>
            <a:r>
              <a:rPr kumimoji="1" lang="en-US" altLang="zh-CN" dirty="0" smtClean="0"/>
              <a:t>BIO</a:t>
            </a:r>
            <a:r>
              <a:rPr kumimoji="1" lang="zh-CN" altLang="en-US" dirty="0" smtClean="0"/>
              <a:t> </a:t>
            </a:r>
            <a:r>
              <a:rPr kumimoji="1" lang="en-US" altLang="zh-CN" dirty="0" smtClean="0"/>
              <a:t>Integration</a:t>
            </a:r>
            <a:r>
              <a:rPr kumimoji="1" lang="zh-CN" altLang="en-US" dirty="0" smtClean="0"/>
              <a:t> </a:t>
            </a:r>
            <a:r>
              <a:rPr kumimoji="1" lang="en-US" altLang="zh-CN" dirty="0" smtClean="0"/>
              <a:t>has</a:t>
            </a:r>
            <a:r>
              <a:rPr kumimoji="1" lang="zh-CN" altLang="en-US" dirty="0" smtClean="0"/>
              <a:t> </a:t>
            </a:r>
            <a:r>
              <a:rPr kumimoji="1" lang="en-US" altLang="zh-CN" dirty="0" smtClean="0"/>
              <a:t>held</a:t>
            </a:r>
            <a:r>
              <a:rPr kumimoji="1" lang="zh-CN" altLang="en-US" dirty="0" smtClean="0"/>
              <a:t> </a:t>
            </a:r>
            <a:r>
              <a:rPr kumimoji="1" lang="en-US" altLang="zh-CN" dirty="0" smtClean="0"/>
              <a:t>more</a:t>
            </a:r>
            <a:r>
              <a:rPr kumimoji="1" lang="zh-CN" altLang="en-US" dirty="0" smtClean="0"/>
              <a:t> </a:t>
            </a:r>
            <a:r>
              <a:rPr kumimoji="1" lang="en-US" altLang="zh-CN" dirty="0" smtClean="0"/>
              <a:t>than</a:t>
            </a:r>
            <a:r>
              <a:rPr kumimoji="1" lang="zh-CN" altLang="en-US" dirty="0" smtClean="0"/>
              <a:t> </a:t>
            </a:r>
            <a:r>
              <a:rPr kumimoji="1" lang="en-US" altLang="zh-CN" dirty="0" smtClean="0"/>
              <a:t>5</a:t>
            </a:r>
            <a:r>
              <a:rPr kumimoji="1" lang="zh-CN" altLang="en-US" dirty="0" smtClean="0"/>
              <a:t> </a:t>
            </a:r>
            <a:r>
              <a:rPr kumimoji="1" lang="en-US" altLang="zh-CN" dirty="0" smtClean="0"/>
              <a:t>times</a:t>
            </a:r>
            <a:r>
              <a:rPr kumimoji="1" lang="zh-CN" altLang="en-US" dirty="0" smtClean="0"/>
              <a:t> </a:t>
            </a:r>
            <a:r>
              <a:rPr kumimoji="1" lang="en-US" altLang="zh-CN" dirty="0" smtClean="0"/>
              <a:t>virtual</a:t>
            </a:r>
            <a:r>
              <a:rPr kumimoji="1" lang="zh-CN" altLang="en-US" dirty="0" smtClean="0"/>
              <a:t> </a:t>
            </a:r>
            <a:r>
              <a:rPr kumimoji="1" lang="en-US" altLang="zh-CN" dirty="0" smtClean="0"/>
              <a:t>conferences.</a:t>
            </a:r>
            <a:r>
              <a:rPr kumimoji="1" lang="zh-CN" altLang="en-US" dirty="0" smtClean="0"/>
              <a:t> </a:t>
            </a:r>
            <a:endParaRPr kumimoji="1" lang="en-US" altLang="zh-CN" dirty="0" smtClean="0"/>
          </a:p>
          <a:p>
            <a:r>
              <a:rPr kumimoji="1" lang="en-US" altLang="zh-CN" dirty="0" smtClean="0"/>
              <a:t>The</a:t>
            </a:r>
            <a:r>
              <a:rPr kumimoji="1" lang="zh-CN" altLang="en-US" dirty="0" smtClean="0"/>
              <a:t> </a:t>
            </a:r>
            <a:r>
              <a:rPr kumimoji="1" lang="en-US" altLang="zh-CN" dirty="0" smtClean="0"/>
              <a:t>audience</a:t>
            </a:r>
            <a:r>
              <a:rPr kumimoji="1" lang="zh-CN" altLang="en-US" dirty="0" smtClean="0"/>
              <a:t> </a:t>
            </a:r>
            <a:r>
              <a:rPr kumimoji="1" lang="en-US" altLang="zh-CN" dirty="0" smtClean="0"/>
              <a:t>includes</a:t>
            </a:r>
            <a:r>
              <a:rPr kumimoji="1" lang="zh-CN" altLang="en-US" dirty="0" smtClean="0"/>
              <a:t> </a:t>
            </a:r>
            <a:r>
              <a:rPr kumimoji="1" lang="en-US" altLang="zh-CN" dirty="0" smtClean="0"/>
              <a:t>editors,</a:t>
            </a:r>
            <a:r>
              <a:rPr kumimoji="1" lang="zh-CN" altLang="en-US" dirty="0" smtClean="0"/>
              <a:t> </a:t>
            </a:r>
            <a:r>
              <a:rPr kumimoji="1" lang="en-US" altLang="zh-CN" dirty="0" smtClean="0"/>
              <a:t>potential</a:t>
            </a:r>
            <a:r>
              <a:rPr kumimoji="1" lang="zh-CN" altLang="en-US" dirty="0" smtClean="0"/>
              <a:t> </a:t>
            </a:r>
            <a:r>
              <a:rPr kumimoji="1" lang="en-US" altLang="zh-CN" dirty="0" smtClean="0"/>
              <a:t>readers/authors.</a:t>
            </a:r>
          </a:p>
          <a:p>
            <a:r>
              <a:rPr kumimoji="1" lang="en-US" altLang="zh-CN" dirty="0" smtClean="0"/>
              <a:t>The</a:t>
            </a:r>
            <a:r>
              <a:rPr kumimoji="1" lang="zh-CN" altLang="en-US" dirty="0" smtClean="0"/>
              <a:t> </a:t>
            </a:r>
            <a:r>
              <a:rPr kumimoji="1" lang="en-US" altLang="zh-CN" dirty="0" smtClean="0"/>
              <a:t>format</a:t>
            </a:r>
            <a:r>
              <a:rPr kumimoji="1" lang="zh-CN" altLang="en-US" dirty="0" smtClean="0"/>
              <a:t> </a:t>
            </a:r>
            <a:r>
              <a:rPr kumimoji="1" lang="en-US" altLang="zh-CN" dirty="0" smtClean="0"/>
              <a:t>includes</a:t>
            </a:r>
            <a:r>
              <a:rPr kumimoji="1" lang="zh-CN" altLang="en-US" dirty="0" smtClean="0"/>
              <a:t> </a:t>
            </a:r>
            <a:r>
              <a:rPr kumimoji="1" lang="en-US" altLang="zh-CN" dirty="0" smtClean="0"/>
              <a:t>how</a:t>
            </a:r>
            <a:r>
              <a:rPr kumimoji="1" lang="zh-CN" altLang="en-US" dirty="0" smtClean="0"/>
              <a:t> </a:t>
            </a:r>
            <a:r>
              <a:rPr kumimoji="1" lang="en-US" altLang="zh-CN" dirty="0" smtClean="0"/>
              <a:t>to</a:t>
            </a:r>
            <a:r>
              <a:rPr kumimoji="1" lang="zh-CN" altLang="en-US" dirty="0" smtClean="0"/>
              <a:t> </a:t>
            </a:r>
            <a:r>
              <a:rPr kumimoji="1" lang="en-US" altLang="zh-CN" dirty="0" smtClean="0"/>
              <a:t>prepare</a:t>
            </a:r>
            <a:r>
              <a:rPr kumimoji="1" lang="zh-CN" altLang="en-US" dirty="0" smtClean="0"/>
              <a:t> </a:t>
            </a:r>
            <a:r>
              <a:rPr kumimoji="1" lang="en-US" altLang="zh-CN" dirty="0" smtClean="0"/>
              <a:t>a</a:t>
            </a:r>
            <a:r>
              <a:rPr kumimoji="1" lang="zh-CN" altLang="en-US" dirty="0" smtClean="0"/>
              <a:t> </a:t>
            </a:r>
            <a:r>
              <a:rPr kumimoji="1" lang="en-US" altLang="zh-CN" dirty="0" smtClean="0"/>
              <a:t>manuscript</a:t>
            </a:r>
            <a:r>
              <a:rPr kumimoji="1" lang="zh-CN" altLang="en-US" dirty="0" smtClean="0"/>
              <a:t> </a:t>
            </a:r>
            <a:r>
              <a:rPr kumimoji="1" lang="en-US" altLang="zh-CN" dirty="0" smtClean="0"/>
              <a:t>to</a:t>
            </a:r>
            <a:r>
              <a:rPr kumimoji="1" lang="zh-CN" altLang="en-US" dirty="0" smtClean="0"/>
              <a:t> </a:t>
            </a:r>
            <a:r>
              <a:rPr kumimoji="1" lang="en-US" altLang="zh-CN" dirty="0" smtClean="0"/>
              <a:t>academic</a:t>
            </a:r>
            <a:r>
              <a:rPr kumimoji="1" lang="zh-CN" altLang="en-US" dirty="0" smtClean="0"/>
              <a:t> </a:t>
            </a:r>
            <a:r>
              <a:rPr kumimoji="1" lang="en-US" altLang="zh-CN" dirty="0" smtClean="0"/>
              <a:t>exchange</a:t>
            </a:r>
          </a:p>
          <a:p>
            <a:r>
              <a:rPr kumimoji="1" lang="en-US" altLang="zh-CN" dirty="0" smtClean="0"/>
              <a:t>BIOI</a:t>
            </a:r>
            <a:r>
              <a:rPr kumimoji="1" lang="zh-CN" altLang="en-US" dirty="0" smtClean="0"/>
              <a:t> </a:t>
            </a:r>
            <a:r>
              <a:rPr kumimoji="1" lang="en-US" altLang="zh-CN" dirty="0" smtClean="0"/>
              <a:t>academic</a:t>
            </a:r>
            <a:r>
              <a:rPr kumimoji="1" lang="zh-CN" altLang="en-US" dirty="0" smtClean="0"/>
              <a:t> </a:t>
            </a:r>
            <a:r>
              <a:rPr kumimoji="1" lang="en-US" altLang="zh-CN" dirty="0" smtClean="0"/>
              <a:t>seminars</a:t>
            </a:r>
            <a:r>
              <a:rPr kumimoji="1" lang="zh-CN" altLang="en-US" dirty="0" smtClean="0"/>
              <a:t> </a:t>
            </a:r>
            <a:r>
              <a:rPr kumimoji="1" lang="en-US" altLang="zh-CN" dirty="0" smtClean="0"/>
              <a:t>of</a:t>
            </a:r>
            <a:r>
              <a:rPr kumimoji="1" lang="zh-CN" altLang="en-US" dirty="0" smtClean="0"/>
              <a:t> </a:t>
            </a:r>
            <a:r>
              <a:rPr kumimoji="1" lang="en-US" altLang="zh-CN" dirty="0" smtClean="0"/>
              <a:t>five</a:t>
            </a:r>
            <a:r>
              <a:rPr kumimoji="1" lang="zh-CN" altLang="en-US" dirty="0" smtClean="0"/>
              <a:t> </a:t>
            </a:r>
            <a:r>
              <a:rPr kumimoji="1" lang="en-US" altLang="zh-CN" dirty="0" smtClean="0"/>
              <a:t>regions</a:t>
            </a:r>
            <a:r>
              <a:rPr kumimoji="1" lang="zh-CN" altLang="en-US" dirty="0" smtClean="0"/>
              <a:t> </a:t>
            </a:r>
            <a:r>
              <a:rPr kumimoji="1" lang="en-US" altLang="zh-CN" dirty="0" smtClean="0"/>
              <a:t>of</a:t>
            </a:r>
            <a:r>
              <a:rPr kumimoji="1" lang="zh-CN" altLang="en-US" dirty="0" smtClean="0"/>
              <a:t> </a:t>
            </a:r>
            <a:r>
              <a:rPr kumimoji="1" lang="en-US" altLang="zh-CN" dirty="0" smtClean="0"/>
              <a:t>China</a:t>
            </a:r>
          </a:p>
          <a:p>
            <a:r>
              <a:rPr kumimoji="1" lang="en-US" altLang="zh-CN" dirty="0" smtClean="0"/>
              <a:t>All</a:t>
            </a:r>
            <a:r>
              <a:rPr kumimoji="1" lang="zh-CN" altLang="en-US" dirty="0" smtClean="0"/>
              <a:t> </a:t>
            </a:r>
            <a:r>
              <a:rPr kumimoji="1" lang="en-US" altLang="zh-CN" dirty="0" smtClean="0"/>
              <a:t>virtual</a:t>
            </a:r>
            <a:r>
              <a:rPr kumimoji="1" lang="zh-CN" altLang="en-US" dirty="0" smtClean="0"/>
              <a:t> </a:t>
            </a:r>
            <a:r>
              <a:rPr kumimoji="1" lang="en-US" altLang="zh-CN" dirty="0" smtClean="0"/>
              <a:t>meetings</a:t>
            </a:r>
            <a:r>
              <a:rPr kumimoji="1" lang="zh-CN" altLang="en-US" dirty="0" smtClean="0"/>
              <a:t> </a:t>
            </a:r>
            <a:r>
              <a:rPr kumimoji="1" lang="en-US" altLang="zh-CN" dirty="0" smtClean="0"/>
              <a:t>are</a:t>
            </a:r>
            <a:r>
              <a:rPr kumimoji="1" lang="zh-CN" altLang="en-US" dirty="0" smtClean="0"/>
              <a:t> </a:t>
            </a:r>
            <a:r>
              <a:rPr kumimoji="1" lang="en-US" altLang="zh-CN" dirty="0" smtClean="0"/>
              <a:t>promoted</a:t>
            </a:r>
            <a:r>
              <a:rPr kumimoji="1" lang="zh-CN" altLang="en-US" dirty="0" smtClean="0"/>
              <a:t> </a:t>
            </a:r>
            <a:r>
              <a:rPr kumimoji="1" lang="en-US" altLang="zh-CN" dirty="0" smtClean="0"/>
              <a:t>via</a:t>
            </a:r>
            <a:r>
              <a:rPr kumimoji="1" lang="zh-CN" altLang="en-US" dirty="0" smtClean="0"/>
              <a:t> </a:t>
            </a:r>
            <a:r>
              <a:rPr kumimoji="1" lang="en-US" altLang="zh-CN" dirty="0" smtClean="0"/>
              <a:t>WeChat.</a:t>
            </a:r>
          </a:p>
          <a:p>
            <a:endParaRPr kumimoji="1" lang="zh-CN" altLang="en-US" dirty="0"/>
          </a:p>
        </p:txBody>
      </p:sp>
      <p:pic>
        <p:nvPicPr>
          <p:cNvPr id="12" name="图片 11"/>
          <p:cNvPicPr>
            <a:picLocks noChangeAspect="1"/>
          </p:cNvPicPr>
          <p:nvPr/>
        </p:nvPicPr>
        <p:blipFill>
          <a:blip r:embed="rId2"/>
          <a:stretch>
            <a:fillRect/>
          </a:stretch>
        </p:blipFill>
        <p:spPr>
          <a:xfrm>
            <a:off x="2726266" y="742950"/>
            <a:ext cx="6417734" cy="3609975"/>
          </a:xfrm>
          <a:prstGeom prst="rect">
            <a:avLst/>
          </a:prstGeom>
        </p:spPr>
      </p:pic>
      <p:pic>
        <p:nvPicPr>
          <p:cNvPr id="13" name="图片 12"/>
          <p:cNvPicPr>
            <a:picLocks noChangeAspect="1"/>
          </p:cNvPicPr>
          <p:nvPr/>
        </p:nvPicPr>
        <p:blipFill>
          <a:blip r:embed="rId3"/>
          <a:stretch>
            <a:fillRect/>
          </a:stretch>
        </p:blipFill>
        <p:spPr>
          <a:xfrm>
            <a:off x="2183279" y="874643"/>
            <a:ext cx="6960721" cy="3915406"/>
          </a:xfrm>
          <a:prstGeom prst="rect">
            <a:avLst/>
          </a:prstGeom>
        </p:spPr>
      </p:pic>
      <p:pic>
        <p:nvPicPr>
          <p:cNvPr id="14" name="图片 13"/>
          <p:cNvPicPr>
            <a:picLocks noChangeAspect="1"/>
          </p:cNvPicPr>
          <p:nvPr/>
        </p:nvPicPr>
        <p:blipFill>
          <a:blip r:embed="rId4"/>
          <a:stretch>
            <a:fillRect/>
          </a:stretch>
        </p:blipFill>
        <p:spPr>
          <a:xfrm>
            <a:off x="-182072" y="-95250"/>
            <a:ext cx="2891773" cy="5143500"/>
          </a:xfrm>
          <a:prstGeom prst="rect">
            <a:avLst/>
          </a:prstGeom>
        </p:spPr>
      </p:pic>
    </p:spTree>
    <p:extLst>
      <p:ext uri="{BB962C8B-B14F-4D97-AF65-F5344CB8AC3E}">
        <p14:creationId xmlns:p14="http://schemas.microsoft.com/office/powerpoint/2010/main" val="163403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smtClean="0">
                <a:solidFill>
                  <a:srgbClr val="0000FF"/>
                </a:solidFill>
                <a:latin typeface="Cambria" pitchFamily="18" charset="0"/>
              </a:rPr>
              <a:t>Junior</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Editorial</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Board</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Members</a:t>
            </a:r>
            <a:endParaRPr lang="en-US" altLang="zh-CN" sz="2000" b="1" dirty="0">
              <a:solidFill>
                <a:srgbClr val="0000FF"/>
              </a:solidFill>
              <a:latin typeface="Cambria" pitchFamily="18" charset="0"/>
            </a:endParaRPr>
          </a:p>
        </p:txBody>
      </p:sp>
      <p:sp>
        <p:nvSpPr>
          <p:cNvPr id="2" name="文本框 1"/>
          <p:cNvSpPr txBox="1"/>
          <p:nvPr/>
        </p:nvSpPr>
        <p:spPr>
          <a:xfrm>
            <a:off x="262468" y="1426029"/>
            <a:ext cx="1593898" cy="923330"/>
          </a:xfrm>
          <a:prstGeom prst="rect">
            <a:avLst/>
          </a:prstGeom>
          <a:noFill/>
        </p:spPr>
        <p:txBody>
          <a:bodyPr wrap="none" rtlCol="0">
            <a:spAutoFit/>
          </a:bodyPr>
          <a:lstStyle/>
          <a:p>
            <a:pPr marL="285750" indent="-285750">
              <a:buFont typeface="Arial" charset="0"/>
              <a:buChar char="•"/>
            </a:pPr>
            <a:r>
              <a:rPr kumimoji="1" lang="en-US" altLang="zh-CN" dirty="0" smtClean="0"/>
              <a:t>Active</a:t>
            </a:r>
            <a:endParaRPr kumimoji="1" lang="en-US" altLang="zh-CN" dirty="0"/>
          </a:p>
          <a:p>
            <a:pPr marL="285750" indent="-285750">
              <a:buFont typeface="Arial" charset="0"/>
              <a:buChar char="•"/>
            </a:pPr>
            <a:r>
              <a:rPr kumimoji="1" lang="en-US" altLang="zh-CN" dirty="0" smtClean="0"/>
              <a:t>Young</a:t>
            </a:r>
          </a:p>
          <a:p>
            <a:pPr marL="285750" indent="-285750">
              <a:buFont typeface="Arial" charset="0"/>
              <a:buChar char="•"/>
            </a:pPr>
            <a:r>
              <a:rPr kumimoji="1" lang="en-US" altLang="zh-CN" dirty="0" smtClean="0"/>
              <a:t>Enthusiastic</a:t>
            </a:r>
            <a:endParaRPr kumimoji="1" lang="zh-CN" altLang="en-US" dirty="0"/>
          </a:p>
        </p:txBody>
      </p:sp>
      <p:pic>
        <p:nvPicPr>
          <p:cNvPr id="3" name="图片 2"/>
          <p:cNvPicPr>
            <a:picLocks noChangeAspect="1"/>
          </p:cNvPicPr>
          <p:nvPr/>
        </p:nvPicPr>
        <p:blipFill>
          <a:blip r:embed="rId2"/>
          <a:stretch>
            <a:fillRect/>
          </a:stretch>
        </p:blipFill>
        <p:spPr>
          <a:xfrm>
            <a:off x="3014202" y="0"/>
            <a:ext cx="6129798" cy="5143500"/>
          </a:xfrm>
          <a:prstGeom prst="rect">
            <a:avLst/>
          </a:prstGeom>
        </p:spPr>
      </p:pic>
      <p:pic>
        <p:nvPicPr>
          <p:cNvPr id="8" name="图片 7"/>
          <p:cNvPicPr>
            <a:picLocks noChangeAspect="1"/>
          </p:cNvPicPr>
          <p:nvPr/>
        </p:nvPicPr>
        <p:blipFill>
          <a:blip r:embed="rId3"/>
          <a:stretch>
            <a:fillRect/>
          </a:stretch>
        </p:blipFill>
        <p:spPr>
          <a:xfrm>
            <a:off x="5962148" y="-133350"/>
            <a:ext cx="2893219" cy="5143500"/>
          </a:xfrm>
          <a:prstGeom prst="rect">
            <a:avLst/>
          </a:prstGeom>
        </p:spPr>
      </p:pic>
      <p:pic>
        <p:nvPicPr>
          <p:cNvPr id="9" name="图片 8"/>
          <p:cNvPicPr>
            <a:picLocks noChangeAspect="1"/>
          </p:cNvPicPr>
          <p:nvPr/>
        </p:nvPicPr>
        <p:blipFill>
          <a:blip r:embed="rId4"/>
          <a:stretch>
            <a:fillRect/>
          </a:stretch>
        </p:blipFill>
        <p:spPr>
          <a:xfrm>
            <a:off x="3010889" y="-133350"/>
            <a:ext cx="2893219" cy="5143500"/>
          </a:xfrm>
          <a:prstGeom prst="rect">
            <a:avLst/>
          </a:prstGeom>
        </p:spPr>
      </p:pic>
    </p:spTree>
    <p:extLst>
      <p:ext uri="{BB962C8B-B14F-4D97-AF65-F5344CB8AC3E}">
        <p14:creationId xmlns:p14="http://schemas.microsoft.com/office/powerpoint/2010/main" val="187231623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err="1" smtClean="0">
                <a:solidFill>
                  <a:srgbClr val="0000FF"/>
                </a:solidFill>
                <a:latin typeface="Cambria" pitchFamily="18" charset="0"/>
              </a:rPr>
              <a:t>ScienceOpen</a:t>
            </a:r>
            <a:endParaRPr lang="en-US" altLang="zh-CN" sz="2000" b="1" dirty="0" smtClean="0">
              <a:solidFill>
                <a:srgbClr val="0000FF"/>
              </a:solidFill>
              <a:latin typeface="Cambria" pitchFamily="18" charset="0"/>
            </a:endParaRPr>
          </a:p>
          <a:p>
            <a:pPr marL="342900" lvl="0" indent="-342900"/>
            <a:endParaRPr lang="en-US" sz="2500" b="1" dirty="0" smtClean="0">
              <a:latin typeface="Cambria" pitchFamily="18" charset="0"/>
            </a:endParaRPr>
          </a:p>
        </p:txBody>
      </p:sp>
      <p:sp>
        <p:nvSpPr>
          <p:cNvPr id="4" name="TextBox 14"/>
          <p:cNvSpPr txBox="1"/>
          <p:nvPr/>
        </p:nvSpPr>
        <p:spPr>
          <a:xfrm>
            <a:off x="228600" y="971550"/>
            <a:ext cx="8393723" cy="2400657"/>
          </a:xfrm>
          <a:prstGeom prst="rect">
            <a:avLst/>
          </a:prstGeom>
          <a:noFill/>
        </p:spPr>
        <p:txBody>
          <a:bodyPr wrap="square" rtlCol="0">
            <a:spAutoFit/>
          </a:bodyPr>
          <a:lstStyle/>
          <a:p>
            <a:pPr>
              <a:buSzPct val="70000"/>
            </a:pPr>
            <a:r>
              <a:rPr lang="de-DE" b="1" dirty="0" err="1">
                <a:latin typeface="Cambria" charset="0"/>
                <a:ea typeface="Cambria" charset="0"/>
                <a:cs typeface="Cambria" charset="0"/>
              </a:rPr>
              <a:t>ScienceOpen</a:t>
            </a:r>
            <a:r>
              <a:rPr lang="de-DE" b="1" dirty="0">
                <a:latin typeface="Cambria" charset="0"/>
                <a:ea typeface="Cambria" charset="0"/>
                <a:cs typeface="Cambria" charset="0"/>
              </a:rPr>
              <a:t> </a:t>
            </a:r>
            <a:r>
              <a:rPr lang="de-DE" b="1" dirty="0" smtClean="0">
                <a:latin typeface="Cambria" charset="0"/>
                <a:ea typeface="Cambria" charset="0"/>
                <a:cs typeface="Cambria" charset="0"/>
              </a:rPr>
              <a:t>Discovery</a:t>
            </a:r>
          </a:p>
          <a:p>
            <a:pPr>
              <a:buSzPct val="70000"/>
            </a:pPr>
            <a:r>
              <a:rPr lang="zh-CN" altLang="en-US" b="1" dirty="0">
                <a:latin typeface="Cambria" charset="0"/>
                <a:ea typeface="Cambria" charset="0"/>
                <a:cs typeface="Cambria" charset="0"/>
              </a:rPr>
              <a:t> </a:t>
            </a:r>
            <a:r>
              <a:rPr lang="zh-CN" altLang="en-US" b="1" dirty="0" smtClean="0">
                <a:latin typeface="Cambria" charset="0"/>
                <a:ea typeface="Cambria" charset="0"/>
                <a:cs typeface="Cambria" charset="0"/>
              </a:rPr>
              <a:t>    </a:t>
            </a:r>
            <a:r>
              <a:rPr lang="de-DE" b="1" dirty="0" smtClean="0">
                <a:latin typeface="Cambria" charset="0"/>
                <a:ea typeface="Cambria" charset="0"/>
                <a:cs typeface="Cambria" charset="0"/>
              </a:rPr>
              <a:t>60</a:t>
            </a:r>
            <a:r>
              <a:rPr lang="de-DE" sz="1050" b="1" dirty="0" smtClean="0">
                <a:latin typeface="Cambria" charset="0"/>
                <a:ea typeface="Cambria" charset="0"/>
                <a:cs typeface="Cambria" charset="0"/>
              </a:rPr>
              <a:t> </a:t>
            </a:r>
            <a:r>
              <a:rPr lang="de-DE" sz="1400" b="1" dirty="0">
                <a:latin typeface="Cambria" charset="0"/>
                <a:ea typeface="Cambria" charset="0"/>
                <a:cs typeface="Cambria" charset="0"/>
              </a:rPr>
              <a:t>million research article records</a:t>
            </a:r>
            <a:endParaRPr lang="de-DE" sz="800" b="1" dirty="0">
              <a:latin typeface="Cambria" charset="0"/>
              <a:ea typeface="Cambria" charset="0"/>
              <a:cs typeface="Cambria" charset="0"/>
            </a:endParaRPr>
          </a:p>
          <a:p>
            <a:pPr>
              <a:buSzPct val="70000"/>
            </a:pPr>
            <a:r>
              <a:rPr lang="de-DE" b="1" dirty="0">
                <a:latin typeface="Cambria" charset="0"/>
                <a:ea typeface="Cambria" charset="0"/>
                <a:cs typeface="Cambria" charset="0"/>
              </a:rPr>
              <a:t>     23 </a:t>
            </a:r>
            <a:r>
              <a:rPr lang="de-DE" sz="1600" b="1" dirty="0" err="1">
                <a:latin typeface="Cambria" charset="0"/>
                <a:ea typeface="Cambria" charset="0"/>
                <a:cs typeface="Cambria" charset="0"/>
              </a:rPr>
              <a:t>million</a:t>
            </a:r>
            <a:r>
              <a:rPr lang="de-DE" sz="1600" b="1" dirty="0">
                <a:latin typeface="Cambria" charset="0"/>
                <a:ea typeface="Cambria" charset="0"/>
                <a:cs typeface="Cambria" charset="0"/>
              </a:rPr>
              <a:t> </a:t>
            </a:r>
            <a:r>
              <a:rPr lang="de-DE" sz="1600" b="1" dirty="0" err="1">
                <a:latin typeface="Cambria" charset="0"/>
                <a:ea typeface="Cambria" charset="0"/>
                <a:cs typeface="Cambria" charset="0"/>
              </a:rPr>
              <a:t>authors</a:t>
            </a:r>
            <a:endParaRPr lang="de-DE" sz="1600" b="1" dirty="0">
              <a:latin typeface="Cambria" charset="0"/>
              <a:ea typeface="Cambria" charset="0"/>
              <a:cs typeface="Cambria" charset="0"/>
            </a:endParaRPr>
          </a:p>
          <a:p>
            <a:pPr>
              <a:buSzPct val="70000"/>
            </a:pPr>
            <a:r>
              <a:rPr lang="de-DE" b="1" dirty="0">
                <a:latin typeface="Cambria" charset="0"/>
                <a:ea typeface="Cambria" charset="0"/>
                <a:cs typeface="Cambria" charset="0"/>
              </a:rPr>
              <a:t>     25 </a:t>
            </a:r>
            <a:r>
              <a:rPr lang="de-DE" sz="1400" b="1" dirty="0" err="1">
                <a:latin typeface="Cambria" charset="0"/>
                <a:ea typeface="Cambria" charset="0"/>
                <a:cs typeface="Cambria" charset="0"/>
              </a:rPr>
              <a:t>thousand</a:t>
            </a:r>
            <a:r>
              <a:rPr lang="de-DE" sz="1400" b="1" dirty="0">
                <a:latin typeface="Cambria" charset="0"/>
                <a:ea typeface="Cambria" charset="0"/>
                <a:cs typeface="Cambria" charset="0"/>
              </a:rPr>
              <a:t> </a:t>
            </a:r>
            <a:r>
              <a:rPr lang="de-DE" sz="1400" b="1" dirty="0" err="1" smtClean="0">
                <a:latin typeface="Cambria" charset="0"/>
                <a:ea typeface="Cambria" charset="0"/>
                <a:cs typeface="Cambria" charset="0"/>
              </a:rPr>
              <a:t>journals</a:t>
            </a:r>
            <a:endParaRPr lang="de-DE" sz="1400" b="1" dirty="0" smtClean="0">
              <a:latin typeface="Cambria" charset="0"/>
              <a:ea typeface="Cambria" charset="0"/>
              <a:cs typeface="Cambria" charset="0"/>
            </a:endParaRPr>
          </a:p>
          <a:p>
            <a:pPr>
              <a:buSzPct val="70000"/>
            </a:pPr>
            <a:endParaRPr lang="de-DE" sz="2400" b="1" dirty="0">
              <a:latin typeface="Cambria" charset="0"/>
              <a:ea typeface="Cambria" charset="0"/>
              <a:cs typeface="Cambria" charset="0"/>
            </a:endParaRPr>
          </a:p>
          <a:p>
            <a:pPr>
              <a:buSzPct val="70000"/>
            </a:pPr>
            <a:r>
              <a:rPr lang="de-DE" altLang="zh-CN" b="1" dirty="0">
                <a:latin typeface="Lato Bold"/>
                <a:cs typeface="Lato Bold"/>
              </a:rPr>
              <a:t>Goal: </a:t>
            </a:r>
            <a:r>
              <a:rPr lang="de-DE" altLang="zh-CN" dirty="0" err="1">
                <a:latin typeface="Lato Bold"/>
                <a:cs typeface="Lato Bold"/>
              </a:rPr>
              <a:t>Unlock</a:t>
            </a:r>
            <a:r>
              <a:rPr lang="de-DE" altLang="zh-CN" dirty="0">
                <a:latin typeface="Lato Bold"/>
                <a:cs typeface="Lato Bold"/>
              </a:rPr>
              <a:t> </a:t>
            </a:r>
            <a:r>
              <a:rPr lang="de-DE" altLang="zh-CN" dirty="0" err="1">
                <a:latin typeface="Lato Bold"/>
                <a:cs typeface="Lato Bold"/>
              </a:rPr>
              <a:t>the</a:t>
            </a:r>
            <a:r>
              <a:rPr lang="de-DE" altLang="zh-CN" dirty="0">
                <a:latin typeface="Lato Bold"/>
                <a:cs typeface="Lato Bold"/>
              </a:rPr>
              <a:t> </a:t>
            </a:r>
            <a:r>
              <a:rPr lang="de-DE" altLang="zh-CN" dirty="0" err="1">
                <a:latin typeface="Lato Bold"/>
                <a:cs typeface="Lato Bold"/>
              </a:rPr>
              <a:t>context</a:t>
            </a:r>
            <a:r>
              <a:rPr lang="de-DE" altLang="zh-CN" dirty="0">
                <a:latin typeface="Lato Bold"/>
                <a:cs typeface="Lato Bold"/>
              </a:rPr>
              <a:t> </a:t>
            </a:r>
            <a:r>
              <a:rPr lang="de-DE" altLang="zh-CN" dirty="0" err="1">
                <a:latin typeface="Lato Bold"/>
                <a:cs typeface="Lato Bold"/>
              </a:rPr>
              <a:t>around</a:t>
            </a:r>
            <a:r>
              <a:rPr lang="de-DE" altLang="zh-CN" dirty="0">
                <a:latin typeface="Lato Bold"/>
                <a:cs typeface="Lato Bold"/>
              </a:rPr>
              <a:t> </a:t>
            </a:r>
            <a:r>
              <a:rPr lang="de-DE" altLang="zh-CN" dirty="0" err="1">
                <a:latin typeface="Lato Bold"/>
                <a:cs typeface="Lato Bold"/>
              </a:rPr>
              <a:t>each</a:t>
            </a:r>
            <a:r>
              <a:rPr lang="de-DE" altLang="zh-CN" dirty="0">
                <a:latin typeface="Lato Bold"/>
                <a:cs typeface="Lato Bold"/>
              </a:rPr>
              <a:t> </a:t>
            </a:r>
            <a:r>
              <a:rPr lang="de-DE" altLang="zh-CN" dirty="0" err="1">
                <a:latin typeface="Lato Bold"/>
                <a:cs typeface="Lato Bold"/>
              </a:rPr>
              <a:t>article</a:t>
            </a:r>
            <a:r>
              <a:rPr lang="de-DE" altLang="zh-CN" dirty="0">
                <a:latin typeface="Lato Bold"/>
                <a:cs typeface="Lato Bold"/>
              </a:rPr>
              <a:t> </a:t>
            </a:r>
            <a:r>
              <a:rPr lang="de-DE" altLang="zh-CN" dirty="0" err="1">
                <a:latin typeface="Lato Bold"/>
                <a:cs typeface="Lato Bold"/>
              </a:rPr>
              <a:t>to</a:t>
            </a:r>
            <a:r>
              <a:rPr lang="de-DE" altLang="zh-CN" dirty="0">
                <a:latin typeface="Lato Bold"/>
                <a:cs typeface="Lato Bold"/>
              </a:rPr>
              <a:t> </a:t>
            </a:r>
            <a:r>
              <a:rPr lang="de-DE" altLang="zh-CN" dirty="0" err="1">
                <a:latin typeface="Lato Bold"/>
                <a:cs typeface="Lato Bold"/>
              </a:rPr>
              <a:t>reach</a:t>
            </a:r>
            <a:r>
              <a:rPr lang="de-DE" altLang="zh-CN" dirty="0">
                <a:latin typeface="Lato Bold"/>
                <a:cs typeface="Lato Bold"/>
              </a:rPr>
              <a:t> a wider </a:t>
            </a:r>
            <a:r>
              <a:rPr lang="de-DE" altLang="zh-CN" dirty="0" err="1">
                <a:latin typeface="Lato Bold"/>
                <a:cs typeface="Lato Bold"/>
              </a:rPr>
              <a:t>interdisciplinary</a:t>
            </a:r>
            <a:r>
              <a:rPr lang="de-DE" altLang="zh-CN" dirty="0">
                <a:latin typeface="Lato Bold"/>
                <a:cs typeface="Lato Bold"/>
              </a:rPr>
              <a:t> </a:t>
            </a:r>
            <a:r>
              <a:rPr lang="de-DE" altLang="zh-CN" dirty="0" err="1">
                <a:latin typeface="Lato Bold"/>
                <a:cs typeface="Lato Bold"/>
              </a:rPr>
              <a:t>academic</a:t>
            </a:r>
            <a:r>
              <a:rPr lang="de-DE" altLang="zh-CN" dirty="0">
                <a:latin typeface="Lato Bold"/>
                <a:cs typeface="Lato Bold"/>
              </a:rPr>
              <a:t> </a:t>
            </a:r>
            <a:r>
              <a:rPr lang="de-DE" altLang="zh-CN" dirty="0" err="1">
                <a:latin typeface="Lato Bold"/>
                <a:cs typeface="Lato Bold"/>
              </a:rPr>
              <a:t>audience</a:t>
            </a:r>
            <a:r>
              <a:rPr lang="de-DE" altLang="zh-CN" dirty="0">
                <a:latin typeface="Lato Bold"/>
                <a:cs typeface="Lato Bold"/>
              </a:rPr>
              <a:t> </a:t>
            </a:r>
            <a:r>
              <a:rPr lang="de-DE" altLang="zh-CN" dirty="0" err="1">
                <a:latin typeface="Lato Bold"/>
                <a:cs typeface="Lato Bold"/>
              </a:rPr>
              <a:t>with</a:t>
            </a:r>
            <a:r>
              <a:rPr lang="de-DE" altLang="zh-CN" dirty="0">
                <a:latin typeface="Lato Bold"/>
                <a:cs typeface="Lato Bold"/>
              </a:rPr>
              <a:t> </a:t>
            </a:r>
            <a:r>
              <a:rPr lang="de-DE" altLang="zh-CN" dirty="0" err="1">
                <a:latin typeface="Lato Bold"/>
                <a:cs typeface="Lato Bold"/>
              </a:rPr>
              <a:t>ScienceOpen</a:t>
            </a:r>
            <a:r>
              <a:rPr lang="de-DE" altLang="zh-CN" dirty="0">
                <a:latin typeface="Lato Bold"/>
                <a:cs typeface="Lato Bold"/>
              </a:rPr>
              <a:t>.</a:t>
            </a:r>
            <a:endParaRPr lang="en-US" altLang="zh-CN" dirty="0"/>
          </a:p>
          <a:p>
            <a:pPr>
              <a:buSzPct val="70000"/>
            </a:pPr>
            <a:endParaRPr lang="de-DE" b="1" dirty="0">
              <a:latin typeface="Cambria" charset="0"/>
              <a:ea typeface="Cambria" charset="0"/>
              <a:cs typeface="Cambria" charset="0"/>
            </a:endParaRPr>
          </a:p>
        </p:txBody>
      </p:sp>
      <p:sp>
        <p:nvSpPr>
          <p:cNvPr id="7" name="Rectangle 8"/>
          <p:cNvSpPr/>
          <p:nvPr/>
        </p:nvSpPr>
        <p:spPr>
          <a:xfrm>
            <a:off x="152400" y="3191671"/>
            <a:ext cx="8763000" cy="1437479"/>
          </a:xfrm>
          <a:prstGeom prst="rect">
            <a:avLst/>
          </a:prstGeom>
          <a:solidFill>
            <a:srgbClr val="91BD22"/>
          </a:solidFill>
          <a:ln>
            <a:solidFill>
              <a:srgbClr val="91BD22"/>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altLang="zh-CN" sz="3200" dirty="0" err="1">
                <a:solidFill>
                  <a:schemeClr val="bg1"/>
                </a:solidFill>
                <a:latin typeface="Lato Bold"/>
                <a:cs typeface="Lato Bold"/>
              </a:rPr>
              <a:t>ScienceOpen</a:t>
            </a:r>
            <a:r>
              <a:rPr lang="de-DE" altLang="zh-CN" sz="3200" dirty="0">
                <a:solidFill>
                  <a:schemeClr val="bg1"/>
                </a:solidFill>
                <a:latin typeface="Lato Bold"/>
                <a:cs typeface="Lato Bold"/>
              </a:rPr>
              <a:t> Services: </a:t>
            </a:r>
            <a:r>
              <a:rPr lang="de-DE" altLang="zh-CN" sz="3200" dirty="0" err="1">
                <a:solidFill>
                  <a:schemeClr val="bg1"/>
                </a:solidFill>
                <a:latin typeface="Lato Bold"/>
                <a:cs typeface="Lato Bold"/>
              </a:rPr>
              <a:t>Make</a:t>
            </a:r>
            <a:r>
              <a:rPr lang="de-DE" altLang="zh-CN" sz="3200" dirty="0">
                <a:solidFill>
                  <a:schemeClr val="bg1"/>
                </a:solidFill>
                <a:latin typeface="Lato Bold"/>
                <a:cs typeface="Lato Bold"/>
              </a:rPr>
              <a:t> </a:t>
            </a:r>
            <a:r>
              <a:rPr lang="de-DE" altLang="zh-CN" sz="3200" dirty="0" err="1">
                <a:solidFill>
                  <a:schemeClr val="bg1"/>
                </a:solidFill>
                <a:latin typeface="Lato Bold"/>
                <a:cs typeface="Lato Bold"/>
              </a:rPr>
              <a:t>your</a:t>
            </a:r>
            <a:r>
              <a:rPr lang="de-DE" altLang="zh-CN" sz="3200" dirty="0">
                <a:solidFill>
                  <a:schemeClr val="bg1"/>
                </a:solidFill>
                <a:latin typeface="Lato Bold"/>
                <a:cs typeface="Lato Bold"/>
              </a:rPr>
              <a:t> </a:t>
            </a:r>
            <a:r>
              <a:rPr lang="de-DE" altLang="zh-CN" sz="3200" dirty="0" err="1">
                <a:solidFill>
                  <a:schemeClr val="bg1"/>
                </a:solidFill>
                <a:latin typeface="Lato Bold"/>
                <a:cs typeface="Lato Bold"/>
              </a:rPr>
              <a:t>content</a:t>
            </a:r>
            <a:r>
              <a:rPr lang="de-DE" altLang="zh-CN" sz="3200" dirty="0">
                <a:solidFill>
                  <a:schemeClr val="bg1"/>
                </a:solidFill>
                <a:latin typeface="Lato Bold"/>
                <a:cs typeface="Lato Bold"/>
              </a:rPr>
              <a:t> stand out</a:t>
            </a:r>
            <a:endParaRPr lang="en-US" altLang="zh-CN" sz="3200" dirty="0">
              <a:solidFill>
                <a:schemeClr val="bg1"/>
              </a:solidFill>
            </a:endParaRPr>
          </a:p>
        </p:txBody>
      </p:sp>
    </p:spTree>
    <p:extLst>
      <p:ext uri="{BB962C8B-B14F-4D97-AF65-F5344CB8AC3E}">
        <p14:creationId xmlns:p14="http://schemas.microsoft.com/office/powerpoint/2010/main" val="94114938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xmlns="" id="{026DC8EB-7D14-49CB-8FB0-E2855FED2C78}"/>
              </a:ext>
            </a:extLst>
          </p:cNvPr>
          <p:cNvSpPr txBox="1"/>
          <p:nvPr/>
        </p:nvSpPr>
        <p:spPr>
          <a:xfrm>
            <a:off x="195943" y="971550"/>
            <a:ext cx="8618313" cy="1277273"/>
          </a:xfrm>
          <a:prstGeom prst="rect">
            <a:avLst/>
          </a:prstGeom>
          <a:noFill/>
        </p:spPr>
        <p:txBody>
          <a:bodyPr wrap="square" rtlCol="0">
            <a:spAutoFit/>
          </a:bodyPr>
          <a:lstStyle/>
          <a:p>
            <a:r>
              <a:rPr lang="en-US" b="1" dirty="0">
                <a:latin typeface="Lato Bold"/>
              </a:rPr>
              <a:t>Featured Collections: </a:t>
            </a:r>
            <a:r>
              <a:rPr lang="en-US" dirty="0">
                <a:latin typeface="Lato Bold"/>
              </a:rPr>
              <a:t>Curated by publisher to  increase brand awareness of publisher or journal within a certain discipline.</a:t>
            </a:r>
          </a:p>
          <a:p>
            <a:endParaRPr lang="en-US" sz="500" dirty="0">
              <a:latin typeface="Lato Bold"/>
            </a:endParaRPr>
          </a:p>
          <a:p>
            <a:r>
              <a:rPr lang="en-US" b="1" dirty="0">
                <a:latin typeface="Lato Bold"/>
              </a:rPr>
              <a:t>Researcher-led Collections: </a:t>
            </a:r>
            <a:r>
              <a:rPr lang="en-US" dirty="0">
                <a:latin typeface="Lato Bold"/>
              </a:rPr>
              <a:t>Curated by researchers to promote their work, highlight interdisciplinary fields, start a discussion.</a:t>
            </a:r>
            <a:endParaRPr lang="en-US" dirty="0"/>
          </a:p>
        </p:txBody>
      </p:sp>
      <p:sp>
        <p:nvSpPr>
          <p:cNvPr id="9" name="Subtitle 2"/>
          <p:cNvSpPr txBox="1">
            <a:spLocks/>
          </p:cNvSpPr>
          <p:nvPr/>
        </p:nvSpPr>
        <p:spPr>
          <a:xfrm>
            <a:off x="228600" y="514350"/>
            <a:ext cx="6477000" cy="457200"/>
          </a:xfrm>
          <a:prstGeom prst="rect">
            <a:avLst/>
          </a:prstGeom>
        </p:spPr>
        <p:txBody>
          <a:bodyPr vert="horz" lIns="91440" tIns="45720" rIns="91440" bIns="45720" rtlCol="0">
            <a:normAutofit/>
          </a:bodyPr>
          <a:lstStyle/>
          <a:p>
            <a:pPr marL="342900" lvl="0" indent="-342900"/>
            <a:r>
              <a:rPr lang="en-US" altLang="zh-CN" sz="2000" b="1" dirty="0" err="1" smtClean="0">
                <a:solidFill>
                  <a:srgbClr val="0000FF"/>
                </a:solidFill>
                <a:latin typeface="Cambria" pitchFamily="18" charset="0"/>
              </a:rPr>
              <a:t>ScienceOpen</a:t>
            </a:r>
            <a:endParaRPr lang="en-US" altLang="zh-CN" sz="2000" b="1" dirty="0" smtClean="0">
              <a:solidFill>
                <a:srgbClr val="0000FF"/>
              </a:solidFill>
              <a:latin typeface="Cambria" pitchFamily="18" charset="0"/>
            </a:endParaRPr>
          </a:p>
          <a:p>
            <a:pPr marL="342900" lvl="0" indent="-342900"/>
            <a:endParaRPr lang="en-US" sz="2500" b="1" dirty="0" smtClean="0">
              <a:latin typeface="Cambria" pitchFamily="18" charset="0"/>
            </a:endParaRPr>
          </a:p>
        </p:txBody>
      </p:sp>
      <p:pic>
        <p:nvPicPr>
          <p:cNvPr id="11" name="Grafik 8">
            <a:extLst>
              <a:ext uri="{FF2B5EF4-FFF2-40B4-BE49-F238E27FC236}">
                <a16:creationId xmlns:a16="http://schemas.microsoft.com/office/drawing/2014/main" xmlns="" id="{816D868F-D9B0-4660-8251-50DFC8096AF7}"/>
              </a:ext>
            </a:extLst>
          </p:cNvPr>
          <p:cNvPicPr>
            <a:picLocks noChangeAspect="1"/>
          </p:cNvPicPr>
          <p:nvPr/>
        </p:nvPicPr>
        <p:blipFill>
          <a:blip r:embed="rId2"/>
          <a:stretch>
            <a:fillRect/>
          </a:stretch>
        </p:blipFill>
        <p:spPr>
          <a:xfrm>
            <a:off x="1417342" y="361950"/>
            <a:ext cx="7763101" cy="4242530"/>
          </a:xfrm>
          <a:prstGeom prst="rect">
            <a:avLst/>
          </a:prstGeom>
        </p:spPr>
      </p:pic>
    </p:spTree>
    <p:extLst>
      <p:ext uri="{BB962C8B-B14F-4D97-AF65-F5344CB8AC3E}">
        <p14:creationId xmlns:p14="http://schemas.microsoft.com/office/powerpoint/2010/main" val="168060311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4042" y="285751"/>
            <a:ext cx="7995557" cy="400110"/>
          </a:xfrm>
          <a:prstGeom prst="rect">
            <a:avLst/>
          </a:prstGeom>
        </p:spPr>
        <p:txBody>
          <a:bodyPr wrap="square">
            <a:spAutoFit/>
          </a:bodyPr>
          <a:lstStyle/>
          <a:p>
            <a:r>
              <a:rPr lang="en-US" altLang="zh-CN" sz="2000" dirty="0">
                <a:latin typeface="Cambria" charset="0"/>
                <a:ea typeface="Cambria" charset="0"/>
                <a:cs typeface="Cambria" charset="0"/>
              </a:rPr>
              <a:t>An interactive environment for your article </a:t>
            </a:r>
            <a:r>
              <a:rPr lang="en-US" altLang="zh-CN" sz="2000" dirty="0" smtClean="0">
                <a:latin typeface="Cambria" charset="0"/>
                <a:ea typeface="Cambria" charset="0"/>
                <a:cs typeface="Cambria" charset="0"/>
              </a:rPr>
              <a:t>--</a:t>
            </a:r>
            <a:r>
              <a:rPr lang="zh-CN" altLang="en-US" sz="2000" dirty="0" smtClean="0">
                <a:latin typeface="Cambria" charset="0"/>
                <a:ea typeface="Cambria" charset="0"/>
                <a:cs typeface="Cambria" charset="0"/>
              </a:rPr>
              <a:t> </a:t>
            </a:r>
            <a:r>
              <a:rPr lang="en-US" altLang="zh-CN" sz="2000" dirty="0" smtClean="0">
                <a:latin typeface="Cambria" charset="0"/>
                <a:ea typeface="Cambria" charset="0"/>
                <a:cs typeface="Cambria" charset="0"/>
              </a:rPr>
              <a:t>regardless </a:t>
            </a:r>
            <a:r>
              <a:rPr lang="en-US" altLang="zh-CN" sz="2000" dirty="0">
                <a:latin typeface="Cambria" charset="0"/>
                <a:ea typeface="Cambria" charset="0"/>
                <a:cs typeface="Cambria" charset="0"/>
              </a:rPr>
              <a:t>of license</a:t>
            </a:r>
            <a:endParaRPr lang="zh-CN" altLang="en-US" sz="2000" dirty="0">
              <a:latin typeface="Cambria" charset="0"/>
              <a:ea typeface="Cambria" charset="0"/>
              <a:cs typeface="Cambria" charset="0"/>
            </a:endParaRPr>
          </a:p>
        </p:txBody>
      </p:sp>
      <p:sp>
        <p:nvSpPr>
          <p:cNvPr id="7" name="TextBox 6"/>
          <p:cNvSpPr txBox="1"/>
          <p:nvPr/>
        </p:nvSpPr>
        <p:spPr>
          <a:xfrm>
            <a:off x="201385" y="819150"/>
            <a:ext cx="2175075" cy="3046988"/>
          </a:xfrm>
          <a:prstGeom prst="rect">
            <a:avLst/>
          </a:prstGeom>
          <a:noFill/>
        </p:spPr>
        <p:txBody>
          <a:bodyPr wrap="square" rtlCol="0">
            <a:spAutoFit/>
          </a:bodyPr>
          <a:lstStyle/>
          <a:p>
            <a:pPr>
              <a:buSzPct val="100000"/>
            </a:pPr>
            <a:r>
              <a:rPr lang="de-DE" sz="1600" dirty="0">
                <a:latin typeface="Cambria" charset="0"/>
                <a:ea typeface="Cambria" charset="0"/>
                <a:cs typeface="Cambria" charset="0"/>
              </a:rPr>
              <a:t>INTERACTION</a:t>
            </a:r>
          </a:p>
          <a:p>
            <a:pPr marL="342900" indent="-342900">
              <a:buSzPct val="100000"/>
              <a:buFont typeface="Arial"/>
              <a:buChar char="•"/>
            </a:pPr>
            <a:r>
              <a:rPr lang="de-DE" sz="1600" dirty="0">
                <a:latin typeface="Cambria" charset="0"/>
                <a:ea typeface="Cambria" charset="0"/>
                <a:cs typeface="Cambria" charset="0"/>
              </a:rPr>
              <a:t>Peer review</a:t>
            </a:r>
          </a:p>
          <a:p>
            <a:pPr marL="342900" indent="-342900">
              <a:buSzPct val="100000"/>
              <a:buFont typeface="Arial"/>
              <a:buChar char="•"/>
            </a:pPr>
            <a:r>
              <a:rPr lang="de-DE" sz="1600" dirty="0" err="1">
                <a:latin typeface="Cambria" charset="0"/>
                <a:ea typeface="Cambria" charset="0"/>
                <a:cs typeface="Cambria" charset="0"/>
              </a:rPr>
              <a:t>Recommend</a:t>
            </a:r>
            <a:endParaRPr lang="de-DE" sz="1600" dirty="0">
              <a:latin typeface="Cambria" charset="0"/>
              <a:ea typeface="Cambria" charset="0"/>
              <a:cs typeface="Cambria" charset="0"/>
            </a:endParaRPr>
          </a:p>
          <a:p>
            <a:pPr marL="342900" indent="-342900">
              <a:buSzPct val="100000"/>
              <a:buFont typeface="Arial"/>
              <a:buChar char="•"/>
            </a:pPr>
            <a:r>
              <a:rPr lang="de-DE" sz="1600" dirty="0">
                <a:latin typeface="Cambria" charset="0"/>
                <a:ea typeface="Cambria" charset="0"/>
                <a:cs typeface="Cambria" charset="0"/>
              </a:rPr>
              <a:t>Comment</a:t>
            </a:r>
          </a:p>
          <a:p>
            <a:pPr marL="342900" indent="-342900">
              <a:buSzPct val="100000"/>
              <a:buFont typeface="Arial"/>
              <a:buChar char="•"/>
            </a:pPr>
            <a:r>
              <a:rPr lang="de-DE" sz="1600" dirty="0">
                <a:latin typeface="Cambria" charset="0"/>
                <a:ea typeface="Cambria" charset="0"/>
                <a:cs typeface="Cambria" charset="0"/>
              </a:rPr>
              <a:t>Share</a:t>
            </a:r>
          </a:p>
          <a:p>
            <a:pPr>
              <a:buSzPct val="100000"/>
            </a:pPr>
            <a:r>
              <a:rPr lang="de-DE" sz="1600" dirty="0">
                <a:latin typeface="Cambria" charset="0"/>
                <a:ea typeface="Cambria" charset="0"/>
                <a:cs typeface="Cambria" charset="0"/>
              </a:rPr>
              <a:t>CONTEXT</a:t>
            </a:r>
          </a:p>
          <a:p>
            <a:pPr marL="342900" indent="-342900">
              <a:buSzPct val="100000"/>
              <a:buFont typeface="Arial"/>
              <a:buChar char="•"/>
            </a:pPr>
            <a:r>
              <a:rPr lang="de-DE" sz="1600" dirty="0" err="1">
                <a:latin typeface="Cambria" charset="0"/>
                <a:ea typeface="Cambria" charset="0"/>
                <a:cs typeface="Cambria" charset="0"/>
              </a:rPr>
              <a:t>Linked</a:t>
            </a:r>
            <a:r>
              <a:rPr lang="de-DE" sz="1600" dirty="0">
                <a:latin typeface="Cambria" charset="0"/>
                <a:ea typeface="Cambria" charset="0"/>
                <a:cs typeface="Cambria" charset="0"/>
              </a:rPr>
              <a:t> </a:t>
            </a:r>
            <a:r>
              <a:rPr lang="de-DE" sz="1600" dirty="0" err="1">
                <a:latin typeface="Cambria" charset="0"/>
                <a:ea typeface="Cambria" charset="0"/>
                <a:cs typeface="Cambria" charset="0"/>
              </a:rPr>
              <a:t>authors</a:t>
            </a:r>
            <a:endParaRPr lang="de-DE" sz="1600" dirty="0">
              <a:latin typeface="Cambria" charset="0"/>
              <a:ea typeface="Cambria" charset="0"/>
              <a:cs typeface="Cambria" charset="0"/>
            </a:endParaRPr>
          </a:p>
          <a:p>
            <a:pPr marL="342900" indent="-342900">
              <a:buSzPct val="100000"/>
              <a:buFont typeface="Arial"/>
              <a:buChar char="•"/>
            </a:pPr>
            <a:r>
              <a:rPr lang="de-DE" sz="1600" dirty="0" err="1">
                <a:latin typeface="Cambria" charset="0"/>
                <a:ea typeface="Cambria" charset="0"/>
                <a:cs typeface="Cambria" charset="0"/>
              </a:rPr>
              <a:t>Related</a:t>
            </a:r>
            <a:r>
              <a:rPr lang="de-DE" sz="1600" dirty="0">
                <a:latin typeface="Cambria" charset="0"/>
                <a:ea typeface="Cambria" charset="0"/>
                <a:cs typeface="Cambria" charset="0"/>
              </a:rPr>
              <a:t> </a:t>
            </a:r>
            <a:r>
              <a:rPr lang="de-DE" sz="1600" dirty="0" err="1">
                <a:latin typeface="Cambria" charset="0"/>
                <a:ea typeface="Cambria" charset="0"/>
                <a:cs typeface="Cambria" charset="0"/>
              </a:rPr>
              <a:t>collections</a:t>
            </a:r>
            <a:endParaRPr lang="de-DE" sz="1600" dirty="0">
              <a:latin typeface="Cambria" charset="0"/>
              <a:ea typeface="Cambria" charset="0"/>
              <a:cs typeface="Cambria" charset="0"/>
            </a:endParaRPr>
          </a:p>
          <a:p>
            <a:pPr marL="342900" indent="-342900">
              <a:buSzPct val="100000"/>
              <a:buFont typeface="Arial"/>
              <a:buChar char="•"/>
            </a:pPr>
            <a:r>
              <a:rPr lang="de-DE" sz="1600" dirty="0" err="1">
                <a:latin typeface="Cambria" charset="0"/>
                <a:ea typeface="Cambria" charset="0"/>
                <a:cs typeface="Cambria" charset="0"/>
              </a:rPr>
              <a:t>Similar</a:t>
            </a:r>
            <a:r>
              <a:rPr lang="de-DE" sz="1600" dirty="0">
                <a:latin typeface="Cambria" charset="0"/>
                <a:ea typeface="Cambria" charset="0"/>
                <a:cs typeface="Cambria" charset="0"/>
              </a:rPr>
              <a:t> </a:t>
            </a:r>
            <a:r>
              <a:rPr lang="de-DE" sz="1600" dirty="0" err="1">
                <a:latin typeface="Cambria" charset="0"/>
                <a:ea typeface="Cambria" charset="0"/>
                <a:cs typeface="Cambria" charset="0"/>
              </a:rPr>
              <a:t>articles</a:t>
            </a:r>
            <a:endParaRPr lang="de-DE" sz="1600" dirty="0">
              <a:latin typeface="Cambria" charset="0"/>
              <a:ea typeface="Cambria" charset="0"/>
              <a:cs typeface="Cambria" charset="0"/>
            </a:endParaRPr>
          </a:p>
          <a:p>
            <a:pPr>
              <a:buSzPct val="100000"/>
            </a:pPr>
            <a:r>
              <a:rPr lang="de-DE" sz="1600" dirty="0">
                <a:latin typeface="Cambria" charset="0"/>
                <a:ea typeface="Cambria" charset="0"/>
                <a:cs typeface="Cambria" charset="0"/>
              </a:rPr>
              <a:t>METRICS</a:t>
            </a:r>
          </a:p>
          <a:p>
            <a:pPr marL="342900" indent="-342900">
              <a:buSzPct val="100000"/>
              <a:buFont typeface="Arial"/>
              <a:buChar char="•"/>
            </a:pPr>
            <a:r>
              <a:rPr lang="de-DE" sz="1600" dirty="0">
                <a:latin typeface="Cambria" charset="0"/>
                <a:ea typeface="Cambria" charset="0"/>
                <a:cs typeface="Cambria" charset="0"/>
              </a:rPr>
              <a:t>Altmetric score, </a:t>
            </a:r>
            <a:r>
              <a:rPr lang="de-DE" sz="1600" dirty="0" err="1">
                <a:latin typeface="Cambria" charset="0"/>
                <a:ea typeface="Cambria" charset="0"/>
                <a:cs typeface="Cambria" charset="0"/>
              </a:rPr>
              <a:t>citations</a:t>
            </a:r>
            <a:r>
              <a:rPr lang="de-DE" sz="1600" dirty="0">
                <a:latin typeface="Cambria" charset="0"/>
                <a:ea typeface="Cambria" charset="0"/>
                <a:cs typeface="Cambria" charset="0"/>
              </a:rPr>
              <a:t>, </a:t>
            </a:r>
            <a:r>
              <a:rPr lang="de-DE" sz="1600" dirty="0" err="1">
                <a:latin typeface="Cambria" charset="0"/>
                <a:ea typeface="Cambria" charset="0"/>
                <a:cs typeface="Cambria" charset="0"/>
              </a:rPr>
              <a:t>usage</a:t>
            </a:r>
            <a:endParaRPr lang="de-DE" sz="1600" dirty="0">
              <a:latin typeface="Cambria" charset="0"/>
              <a:ea typeface="Cambria" charset="0"/>
              <a:cs typeface="Cambria" charset="0"/>
            </a:endParaRPr>
          </a:p>
        </p:txBody>
      </p:sp>
      <p:pic>
        <p:nvPicPr>
          <p:cNvPr id="8" name="Grafik 9">
            <a:extLst>
              <a:ext uri="{FF2B5EF4-FFF2-40B4-BE49-F238E27FC236}">
                <a16:creationId xmlns:a16="http://schemas.microsoft.com/office/drawing/2014/main" xmlns="" id="{BB17008A-308C-4775-8C86-26702242B4BF}"/>
              </a:ext>
            </a:extLst>
          </p:cNvPr>
          <p:cNvPicPr>
            <a:picLocks noChangeAspect="1"/>
          </p:cNvPicPr>
          <p:nvPr/>
        </p:nvPicPr>
        <p:blipFill>
          <a:blip r:embed="rId2"/>
          <a:stretch>
            <a:fillRect/>
          </a:stretch>
        </p:blipFill>
        <p:spPr>
          <a:xfrm>
            <a:off x="2271658" y="699941"/>
            <a:ext cx="6675135" cy="4082850"/>
          </a:xfrm>
          <a:prstGeom prst="rect">
            <a:avLst/>
          </a:prstGeom>
        </p:spPr>
      </p:pic>
      <p:sp>
        <p:nvSpPr>
          <p:cNvPr id="9" name="Rechteck 17">
            <a:extLst>
              <a:ext uri="{FF2B5EF4-FFF2-40B4-BE49-F238E27FC236}">
                <a16:creationId xmlns:a16="http://schemas.microsoft.com/office/drawing/2014/main" xmlns="" id="{6477CE5B-073F-4D12-B977-EF87AD294914}"/>
              </a:ext>
            </a:extLst>
          </p:cNvPr>
          <p:cNvSpPr/>
          <p:nvPr/>
        </p:nvSpPr>
        <p:spPr>
          <a:xfrm>
            <a:off x="2354689" y="1085971"/>
            <a:ext cx="6821039" cy="513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0">
            <a:extLst>
              <a:ext uri="{FF2B5EF4-FFF2-40B4-BE49-F238E27FC236}">
                <a16:creationId xmlns:a16="http://schemas.microsoft.com/office/drawing/2014/main" xmlns="" id="{3ED393CB-8515-47DC-8072-183C821C3D60}"/>
              </a:ext>
            </a:extLst>
          </p:cNvPr>
          <p:cNvPicPr>
            <a:picLocks noChangeAspect="1"/>
          </p:cNvPicPr>
          <p:nvPr/>
        </p:nvPicPr>
        <p:blipFill rotWithShape="1">
          <a:blip r:embed="rId3"/>
          <a:srcRect l="-1159" r="1" b="8892"/>
          <a:stretch/>
        </p:blipFill>
        <p:spPr>
          <a:xfrm>
            <a:off x="2271658" y="3301155"/>
            <a:ext cx="6987099" cy="1285785"/>
          </a:xfrm>
          <a:prstGeom prst="rect">
            <a:avLst/>
          </a:prstGeom>
        </p:spPr>
      </p:pic>
    </p:spTree>
    <p:extLst>
      <p:ext uri="{BB962C8B-B14F-4D97-AF65-F5344CB8AC3E}">
        <p14:creationId xmlns:p14="http://schemas.microsoft.com/office/powerpoint/2010/main" val="4421204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0251" y="456383"/>
            <a:ext cx="8655149" cy="515167"/>
          </a:xfrm>
        </p:spPr>
        <p:txBody>
          <a:bodyPr>
            <a:noAutofit/>
          </a:bodyPr>
          <a:lstStyle/>
          <a:p>
            <a:pPr algn="l"/>
            <a:r>
              <a:rPr lang="en-US" sz="2000" dirty="0"/>
              <a:t>Your content embedded in a discovery environment and highlighted by Collection</a:t>
            </a:r>
          </a:p>
        </p:txBody>
      </p:sp>
      <p:pic>
        <p:nvPicPr>
          <p:cNvPr id="7" name="Grafik 11">
            <a:extLst>
              <a:ext uri="{FF2B5EF4-FFF2-40B4-BE49-F238E27FC236}">
                <a16:creationId xmlns:a16="http://schemas.microsoft.com/office/drawing/2014/main" xmlns="" id="{80627556-9DD1-45F1-83A8-6A0A41712B37}"/>
              </a:ext>
            </a:extLst>
          </p:cNvPr>
          <p:cNvPicPr>
            <a:picLocks noChangeAspect="1"/>
          </p:cNvPicPr>
          <p:nvPr/>
        </p:nvPicPr>
        <p:blipFill rotWithShape="1">
          <a:blip r:embed="rId2"/>
          <a:srcRect b="13531"/>
          <a:stretch/>
        </p:blipFill>
        <p:spPr>
          <a:xfrm>
            <a:off x="1905000" y="819150"/>
            <a:ext cx="7010400" cy="3938593"/>
          </a:xfrm>
          <a:prstGeom prst="rect">
            <a:avLst/>
          </a:prstGeom>
        </p:spPr>
      </p:pic>
      <p:pic>
        <p:nvPicPr>
          <p:cNvPr id="8" name="Grafik 7">
            <a:extLst>
              <a:ext uri="{FF2B5EF4-FFF2-40B4-BE49-F238E27FC236}">
                <a16:creationId xmlns:a16="http://schemas.microsoft.com/office/drawing/2014/main" xmlns="" id="{0BDB04F9-A701-45A3-AD2A-D004C0AC0FB4}"/>
              </a:ext>
            </a:extLst>
          </p:cNvPr>
          <p:cNvPicPr>
            <a:picLocks noChangeAspect="1"/>
          </p:cNvPicPr>
          <p:nvPr/>
        </p:nvPicPr>
        <p:blipFill rotWithShape="1">
          <a:blip r:embed="rId3"/>
          <a:srcRect b="12382"/>
          <a:stretch/>
        </p:blipFill>
        <p:spPr>
          <a:xfrm>
            <a:off x="4267201" y="2266950"/>
            <a:ext cx="1219200" cy="25311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4803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95536" y="476672"/>
            <a:ext cx="7986464" cy="494878"/>
          </a:xfrm>
        </p:spPr>
        <p:txBody>
          <a:bodyPr>
            <a:normAutofit/>
          </a:bodyPr>
          <a:lstStyle/>
          <a:p>
            <a:pPr algn="l"/>
            <a:r>
              <a:rPr lang="en-GB" sz="2400" dirty="0"/>
              <a:t>A full suite of usage statistics</a:t>
            </a:r>
          </a:p>
        </p:txBody>
      </p:sp>
      <p:pic>
        <p:nvPicPr>
          <p:cNvPr id="7" name="Picture 2"/>
          <p:cNvPicPr>
            <a:picLocks noGrp="1" noChangeAspect="1" noChangeArrowheads="1"/>
          </p:cNvPicPr>
          <p:nvPr>
            <p:ph idx="1"/>
          </p:nvPr>
        </p:nvPicPr>
        <p:blipFill>
          <a:blip r:embed="rId2"/>
          <a:srcRect l="15115" t="27679" r="16009" b="10272"/>
          <a:stretch>
            <a:fillRect/>
          </a:stretch>
        </p:blipFill>
        <p:spPr bwMode="auto">
          <a:xfrm>
            <a:off x="228600" y="971550"/>
            <a:ext cx="4572000" cy="231568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3"/>
          <p:cNvPicPr>
            <a:picLocks noChangeAspect="1" noChangeArrowheads="1"/>
          </p:cNvPicPr>
          <p:nvPr/>
        </p:nvPicPr>
        <p:blipFill>
          <a:blip r:embed="rId3"/>
          <a:srcRect l="16241" t="15547" r="16794" b="25391"/>
          <a:stretch>
            <a:fillRect/>
          </a:stretch>
        </p:blipFill>
        <p:spPr bwMode="auto">
          <a:xfrm>
            <a:off x="914400" y="1352550"/>
            <a:ext cx="4536504" cy="224950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6"/>
          <p:cNvPicPr>
            <a:picLocks noChangeAspect="1" noChangeArrowheads="1"/>
          </p:cNvPicPr>
          <p:nvPr/>
        </p:nvPicPr>
        <p:blipFill>
          <a:blip r:embed="rId4"/>
          <a:srcRect l="16241" t="15547" r="17347" b="25391"/>
          <a:stretch>
            <a:fillRect/>
          </a:stretch>
        </p:blipFill>
        <p:spPr bwMode="auto">
          <a:xfrm>
            <a:off x="2057400" y="1657350"/>
            <a:ext cx="5293096" cy="26465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7"/>
          <p:cNvPicPr>
            <a:picLocks noChangeAspect="1" noChangeArrowheads="1"/>
          </p:cNvPicPr>
          <p:nvPr/>
        </p:nvPicPr>
        <p:blipFill>
          <a:blip r:embed="rId5"/>
          <a:srcRect l="15769" t="15375" r="16712" b="29500"/>
          <a:stretch>
            <a:fillRect/>
          </a:stretch>
        </p:blipFill>
        <p:spPr bwMode="auto">
          <a:xfrm>
            <a:off x="14200" y="971550"/>
            <a:ext cx="7632848" cy="350360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595030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endParaRPr lang="en-US" sz="2500" b="1" dirty="0" smtClean="0">
              <a:latin typeface="Cambria" pitchFamily="18" charset="0"/>
            </a:endParaRPr>
          </a:p>
        </p:txBody>
      </p:sp>
      <p:sp>
        <p:nvSpPr>
          <p:cNvPr id="4" name="TextBox 3">
            <a:extLst>
              <a:ext uri="{FF2B5EF4-FFF2-40B4-BE49-F238E27FC236}">
                <a16:creationId xmlns="" xmlns:a16="http://schemas.microsoft.com/office/drawing/2014/main" id="{22880665-9DED-3D47-8945-9A74F8FD665D}"/>
              </a:ext>
            </a:extLst>
          </p:cNvPr>
          <p:cNvSpPr txBox="1"/>
          <p:nvPr/>
        </p:nvSpPr>
        <p:spPr>
          <a:xfrm>
            <a:off x="1828800" y="1133199"/>
            <a:ext cx="6529990" cy="1200329"/>
          </a:xfrm>
          <a:prstGeom prst="rect">
            <a:avLst/>
          </a:prstGeom>
          <a:noFill/>
        </p:spPr>
        <p:txBody>
          <a:bodyPr wrap="square" rtlCol="0">
            <a:spAutoFit/>
          </a:bodyPr>
          <a:lstStyle/>
          <a:p>
            <a:r>
              <a:rPr lang="en-US" sz="2400" b="1" dirty="0">
                <a:latin typeface="Cambria" panose="02040503050406030204" pitchFamily="18" charset="0"/>
              </a:rPr>
              <a:t>Our Future Vision for Compuscript</a:t>
            </a:r>
          </a:p>
          <a:p>
            <a:endParaRPr lang="en-US" sz="2400" b="1" dirty="0">
              <a:latin typeface="Cambria" panose="02040503050406030204" pitchFamily="18" charset="0"/>
            </a:endParaRPr>
          </a:p>
          <a:p>
            <a:endParaRPr lang="en-US" sz="2400" b="1" dirty="0">
              <a:latin typeface="Cambria" panose="02040503050406030204" pitchFamily="18" charset="0"/>
            </a:endParaRPr>
          </a:p>
        </p:txBody>
      </p:sp>
      <p:sp>
        <p:nvSpPr>
          <p:cNvPr id="7" name="TextBox 4">
            <a:extLst>
              <a:ext uri="{FF2B5EF4-FFF2-40B4-BE49-F238E27FC236}">
                <a16:creationId xmlns="" xmlns:a16="http://schemas.microsoft.com/office/drawing/2014/main" id="{D7757CF5-30CB-7542-A1E5-95FAA29D4A85}"/>
              </a:ext>
            </a:extLst>
          </p:cNvPr>
          <p:cNvSpPr txBox="1"/>
          <p:nvPr/>
        </p:nvSpPr>
        <p:spPr>
          <a:xfrm>
            <a:off x="533400" y="1738618"/>
            <a:ext cx="8081356" cy="1200329"/>
          </a:xfrm>
          <a:prstGeom prst="rect">
            <a:avLst/>
          </a:prstGeom>
          <a:noFill/>
        </p:spPr>
        <p:txBody>
          <a:bodyPr wrap="square" rtlCol="0">
            <a:spAutoFit/>
          </a:bodyPr>
          <a:lstStyle/>
          <a:p>
            <a:endParaRPr lang="en-US" dirty="0"/>
          </a:p>
          <a:p>
            <a:pPr algn="ctr"/>
            <a:r>
              <a:rPr lang="en-US" i="1" dirty="0"/>
              <a:t>“When you go with Compuscript, you are getting far more than technology, you are getting access to our core strength, our people”</a:t>
            </a:r>
          </a:p>
          <a:p>
            <a:pPr algn="ctr"/>
            <a:r>
              <a:rPr lang="en-US" i="1" dirty="0"/>
              <a:t> </a:t>
            </a:r>
          </a:p>
        </p:txBody>
      </p:sp>
      <p:sp>
        <p:nvSpPr>
          <p:cNvPr id="8" name="文本框 7"/>
          <p:cNvSpPr txBox="1"/>
          <p:nvPr/>
        </p:nvSpPr>
        <p:spPr>
          <a:xfrm>
            <a:off x="565265" y="2952750"/>
            <a:ext cx="3283463" cy="1477328"/>
          </a:xfrm>
          <a:prstGeom prst="rect">
            <a:avLst/>
          </a:prstGeom>
          <a:noFill/>
        </p:spPr>
        <p:txBody>
          <a:bodyPr wrap="none" rtlCol="0">
            <a:spAutoFit/>
          </a:bodyPr>
          <a:lstStyle/>
          <a:p>
            <a:r>
              <a:rPr kumimoji="1" lang="en-US" altLang="zh-CN" dirty="0" smtClean="0"/>
              <a:t>Contact</a:t>
            </a:r>
            <a:r>
              <a:rPr kumimoji="1" lang="zh-CN" altLang="en-US" dirty="0" smtClean="0"/>
              <a:t>： </a:t>
            </a:r>
            <a:endParaRPr kumimoji="1" lang="en-US" altLang="zh-CN" dirty="0" smtClean="0"/>
          </a:p>
          <a:p>
            <a:endParaRPr kumimoji="1" lang="en-US" altLang="zh-CN" dirty="0" smtClean="0"/>
          </a:p>
          <a:p>
            <a:r>
              <a:rPr kumimoji="1" lang="en-US" altLang="zh-CN" dirty="0" err="1" smtClean="0"/>
              <a:t>Haibao</a:t>
            </a:r>
            <a:r>
              <a:rPr kumimoji="1" lang="zh-CN" altLang="en-US" dirty="0" smtClean="0"/>
              <a:t> </a:t>
            </a:r>
            <a:r>
              <a:rPr kumimoji="1" lang="en-US" altLang="zh-CN" dirty="0" err="1" smtClean="0"/>
              <a:t>Xue</a:t>
            </a:r>
            <a:endParaRPr kumimoji="1" lang="en-US" altLang="zh-CN" dirty="0" smtClean="0"/>
          </a:p>
          <a:p>
            <a:r>
              <a:rPr kumimoji="1" lang="en-US" altLang="zh-CN" dirty="0" smtClean="0"/>
              <a:t>Phone</a:t>
            </a:r>
            <a:r>
              <a:rPr kumimoji="1" lang="zh-CN" altLang="en-US" dirty="0" smtClean="0"/>
              <a:t>：</a:t>
            </a:r>
            <a:r>
              <a:rPr kumimoji="1" lang="en-US" altLang="zh-CN" dirty="0" smtClean="0"/>
              <a:t>086-18606216306</a:t>
            </a:r>
          </a:p>
          <a:p>
            <a:r>
              <a:rPr kumimoji="1" lang="en-US" altLang="zh-CN" dirty="0" smtClean="0"/>
              <a:t>Email:</a:t>
            </a:r>
            <a:r>
              <a:rPr kumimoji="1" lang="zh-CN" altLang="en-US" dirty="0" smtClean="0"/>
              <a:t> </a:t>
            </a:r>
            <a:r>
              <a:rPr kumimoji="1" lang="en-US" altLang="zh-CN" dirty="0" err="1" smtClean="0"/>
              <a:t>haibao@compuscript.com</a:t>
            </a:r>
            <a:endParaRPr kumimoji="1" lang="zh-CN" altLang="en-US" dirty="0"/>
          </a:p>
        </p:txBody>
      </p:sp>
    </p:spTree>
    <p:extLst>
      <p:ext uri="{BB962C8B-B14F-4D97-AF65-F5344CB8AC3E}">
        <p14:creationId xmlns:p14="http://schemas.microsoft.com/office/powerpoint/2010/main" val="169342248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altLang="zh-CN" sz="2000" b="1" dirty="0" smtClean="0">
                <a:solidFill>
                  <a:srgbClr val="0000FF"/>
                </a:solidFill>
                <a:latin typeface="Cambria" pitchFamily="18" charset="0"/>
              </a:rPr>
              <a:t>Major</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points</a:t>
            </a:r>
          </a:p>
          <a:p>
            <a:pPr marL="342900" lvl="0" indent="-342900"/>
            <a:endParaRPr lang="en-US" sz="2500" b="1" dirty="0" smtClean="0">
              <a:latin typeface="Cambria" pitchFamily="18" charset="0"/>
            </a:endParaRPr>
          </a:p>
        </p:txBody>
      </p:sp>
      <p:sp>
        <p:nvSpPr>
          <p:cNvPr id="6" name="Subtitle 2"/>
          <p:cNvSpPr txBox="1">
            <a:spLocks/>
          </p:cNvSpPr>
          <p:nvPr/>
        </p:nvSpPr>
        <p:spPr>
          <a:xfrm>
            <a:off x="266700" y="1314450"/>
            <a:ext cx="7962900" cy="1409700"/>
          </a:xfrm>
          <a:prstGeom prst="rect">
            <a:avLst/>
          </a:prstGeom>
        </p:spPr>
        <p:txBody>
          <a:bodyPr vert="horz" lIns="91440" tIns="45720" rIns="91440" bIns="45720" rtlCol="0">
            <a:normAutofit/>
          </a:bodyPr>
          <a:lstStyle/>
          <a:p>
            <a:pPr marL="342900" lvl="0" indent="-342900">
              <a:buFont typeface="Wingdings" charset="2"/>
              <a:buChar char="l"/>
            </a:pPr>
            <a:r>
              <a:rPr lang="en-US" altLang="zh-CN" sz="2000" b="1" dirty="0" smtClean="0">
                <a:solidFill>
                  <a:srgbClr val="0000FF"/>
                </a:solidFill>
                <a:latin typeface="Cambria" pitchFamily="18" charset="0"/>
              </a:rPr>
              <a:t>Social</a:t>
            </a:r>
            <a:r>
              <a:rPr lang="zh-CN" altLang="en-US" sz="2000" b="1" dirty="0" smtClean="0">
                <a:solidFill>
                  <a:srgbClr val="0000FF"/>
                </a:solidFill>
                <a:latin typeface="Cambria" pitchFamily="18" charset="0"/>
              </a:rPr>
              <a:t> </a:t>
            </a:r>
            <a:r>
              <a:rPr lang="en-US" altLang="zh-CN" sz="2000" b="1" dirty="0">
                <a:solidFill>
                  <a:srgbClr val="0000FF"/>
                </a:solidFill>
                <a:latin typeface="Cambria" pitchFamily="18" charset="0"/>
              </a:rPr>
              <a:t>media</a:t>
            </a:r>
          </a:p>
          <a:p>
            <a:pPr marL="342900" lvl="0" indent="-342900">
              <a:buFont typeface="Wingdings" charset="2"/>
              <a:buChar char="l"/>
            </a:pPr>
            <a:r>
              <a:rPr lang="en-US" altLang="zh-CN" sz="2000" b="1" dirty="0">
                <a:solidFill>
                  <a:srgbClr val="0000FF"/>
                </a:solidFill>
                <a:latin typeface="Cambria" pitchFamily="18" charset="0"/>
              </a:rPr>
              <a:t>Virtual</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conference</a:t>
            </a:r>
          </a:p>
          <a:p>
            <a:pPr marL="342900" lvl="0" indent="-342900">
              <a:buFont typeface="Wingdings" charset="2"/>
              <a:buChar char="l"/>
            </a:pPr>
            <a:r>
              <a:rPr lang="en-US" altLang="zh-CN" sz="2000" b="1" dirty="0">
                <a:solidFill>
                  <a:srgbClr val="0000FF"/>
                </a:solidFill>
                <a:latin typeface="Cambria" pitchFamily="18" charset="0"/>
              </a:rPr>
              <a:t>Junior</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Editorial</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Board</a:t>
            </a:r>
            <a:r>
              <a:rPr lang="zh-CN" altLang="en-US" sz="2000" b="1" dirty="0">
                <a:solidFill>
                  <a:srgbClr val="0000FF"/>
                </a:solidFill>
                <a:latin typeface="Cambria" pitchFamily="18" charset="0"/>
              </a:rPr>
              <a:t> </a:t>
            </a:r>
            <a:r>
              <a:rPr lang="en-US" altLang="zh-CN" sz="2000" b="1" dirty="0" smtClean="0">
                <a:solidFill>
                  <a:srgbClr val="0000FF"/>
                </a:solidFill>
                <a:latin typeface="Cambria" pitchFamily="18" charset="0"/>
              </a:rPr>
              <a:t>Members</a:t>
            </a:r>
          </a:p>
          <a:p>
            <a:pPr marL="342900" lvl="0" indent="-342900">
              <a:buFont typeface="Wingdings" charset="2"/>
              <a:buChar char="l"/>
            </a:pPr>
            <a:r>
              <a:rPr lang="en-US" altLang="zh-CN" sz="2000" b="1" dirty="0" err="1" smtClean="0">
                <a:solidFill>
                  <a:srgbClr val="0000FF"/>
                </a:solidFill>
                <a:latin typeface="Cambria" pitchFamily="18" charset="0"/>
              </a:rPr>
              <a:t>ScienceOpen</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featured</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collection</a:t>
            </a:r>
            <a:endParaRPr lang="en-US" altLang="zh-CN" sz="2000" b="1" dirty="0">
              <a:solidFill>
                <a:schemeClr val="bg1">
                  <a:lumMod val="75000"/>
                </a:schemeClr>
              </a:solidFill>
              <a:latin typeface="Cambria" pitchFamily="18" charset="0"/>
            </a:endParaRPr>
          </a:p>
          <a:p>
            <a:pPr marL="342900" lvl="0" indent="-342900">
              <a:buFont typeface="Wingdings" charset="2"/>
              <a:buChar char="l"/>
            </a:pPr>
            <a:endParaRPr lang="en-US" sz="2000" b="1" dirty="0" smtClean="0">
              <a:latin typeface="Cambria" pitchFamily="18" charset="0"/>
            </a:endParaRPr>
          </a:p>
        </p:txBody>
      </p:sp>
    </p:spTree>
    <p:extLst>
      <p:ext uri="{BB962C8B-B14F-4D97-AF65-F5344CB8AC3E}">
        <p14:creationId xmlns:p14="http://schemas.microsoft.com/office/powerpoint/2010/main" val="1878353406"/>
      </p:ext>
    </p:extLst>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381000"/>
          </a:xfrm>
          <a:prstGeom prst="rect">
            <a:avLst/>
          </a:prstGeom>
        </p:spPr>
        <p:txBody>
          <a:bodyPr vert="horz" lIns="91440" tIns="45720" rIns="91440" bIns="45720" rtlCol="0">
            <a:normAutofit lnSpcReduction="10000"/>
          </a:bodyPr>
          <a:lstStyle/>
          <a:p>
            <a:pPr marL="34290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smtClean="0">
                <a:solidFill>
                  <a:srgbClr val="0000FF"/>
                </a:solidFill>
                <a:latin typeface="Cambria" pitchFamily="18" charset="0"/>
              </a:rPr>
              <a:t>media--</a:t>
            </a:r>
            <a:r>
              <a:rPr lang="en-US" altLang="zh-CN" sz="2000" b="1" dirty="0" smtClean="0">
                <a:solidFill>
                  <a:srgbClr val="0000FF"/>
                </a:solidFill>
                <a:latin typeface="Cambria" pitchFamily="18" charset="0"/>
              </a:rPr>
              <a:t>WeChat</a:t>
            </a:r>
          </a:p>
          <a:p>
            <a:pPr marL="342900" lvl="0" indent="-342900"/>
            <a:endParaRPr lang="en-US" sz="2500" b="1" dirty="0" smtClean="0">
              <a:latin typeface="Cambria" pitchFamily="18" charset="0"/>
            </a:endParaRPr>
          </a:p>
        </p:txBody>
      </p:sp>
      <p:sp>
        <p:nvSpPr>
          <p:cNvPr id="2" name="矩形 1"/>
          <p:cNvSpPr/>
          <p:nvPr/>
        </p:nvSpPr>
        <p:spPr>
          <a:xfrm>
            <a:off x="228600" y="1047750"/>
            <a:ext cx="8763000" cy="3139321"/>
          </a:xfrm>
          <a:prstGeom prst="rect">
            <a:avLst/>
          </a:prstGeom>
        </p:spPr>
        <p:txBody>
          <a:bodyPr wrap="square">
            <a:spAutoFit/>
          </a:bodyPr>
          <a:lstStyle/>
          <a:p>
            <a:r>
              <a:rPr lang="zh-CN" altLang="en-US" dirty="0"/>
              <a:t>WeChat (微信) is a free chat app for mobiles that offers free video and voice calls, videos, images, games, stickers and text messages to help you stay connected with people who matter most. It is the most popular social media software used in China</a:t>
            </a:r>
            <a:r>
              <a:rPr lang="zh-CN" altLang="en-US" dirty="0" smtClean="0"/>
              <a:t>.</a:t>
            </a:r>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endParaRPr lang="en-US" altLang="zh-CN" dirty="0" smtClean="0"/>
          </a:p>
          <a:p>
            <a:endParaRPr lang="en-US" altLang="zh-CN" dirty="0"/>
          </a:p>
          <a:p>
            <a:r>
              <a:rPr lang="zh-CN" altLang="en-US" dirty="0" smtClean="0"/>
              <a:t>Publishers </a:t>
            </a:r>
            <a:r>
              <a:rPr lang="zh-CN" altLang="en-US" dirty="0"/>
              <a:t>set up WeChat accounts to engage with readers/authors/reviewers/editors</a:t>
            </a:r>
          </a:p>
        </p:txBody>
      </p:sp>
      <p:pic>
        <p:nvPicPr>
          <p:cNvPr id="3" name="图片 2"/>
          <p:cNvPicPr>
            <a:picLocks noChangeAspect="1"/>
          </p:cNvPicPr>
          <p:nvPr/>
        </p:nvPicPr>
        <p:blipFill>
          <a:blip r:embed="rId2"/>
          <a:stretch>
            <a:fillRect/>
          </a:stretch>
        </p:blipFill>
        <p:spPr>
          <a:xfrm>
            <a:off x="7086600" y="1809750"/>
            <a:ext cx="1828800" cy="1828800"/>
          </a:xfrm>
          <a:prstGeom prst="rect">
            <a:avLst/>
          </a:prstGeom>
        </p:spPr>
      </p:pic>
    </p:spTree>
    <p:extLst>
      <p:ext uri="{BB962C8B-B14F-4D97-AF65-F5344CB8AC3E}">
        <p14:creationId xmlns:p14="http://schemas.microsoft.com/office/powerpoint/2010/main" val="1816795228"/>
      </p:ext>
    </p:extLst>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8600" y="857250"/>
            <a:ext cx="8686800" cy="1477328"/>
          </a:xfrm>
          <a:prstGeom prst="rect">
            <a:avLst/>
          </a:prstGeom>
        </p:spPr>
        <p:txBody>
          <a:bodyPr wrap="square">
            <a:spAutoFit/>
          </a:bodyPr>
          <a:lstStyle/>
          <a:p>
            <a:r>
              <a:rPr lang="zh-CN" altLang="en-US" dirty="0" smtClean="0"/>
              <a:t>In </a:t>
            </a:r>
            <a:r>
              <a:rPr lang="en-US" altLang="zh-CN" dirty="0" smtClean="0"/>
              <a:t>January</a:t>
            </a:r>
            <a:r>
              <a:rPr lang="zh-CN" altLang="en-US" dirty="0" smtClean="0"/>
              <a:t>-</a:t>
            </a:r>
            <a:r>
              <a:rPr lang="en-US" altLang="zh-CN" dirty="0" smtClean="0"/>
              <a:t>March</a:t>
            </a:r>
            <a:r>
              <a:rPr lang="zh-CN" altLang="en-US" dirty="0" smtClean="0"/>
              <a:t> 2021</a:t>
            </a:r>
            <a:r>
              <a:rPr lang="en-US" altLang="zh-CN" dirty="0" smtClean="0"/>
              <a:t>,</a:t>
            </a:r>
            <a:r>
              <a:rPr lang="zh-CN" altLang="en-US" dirty="0" smtClean="0"/>
              <a:t> </a:t>
            </a:r>
            <a:r>
              <a:rPr lang="en-US" altLang="zh-CN" dirty="0"/>
              <a:t>Rankings</a:t>
            </a:r>
            <a:r>
              <a:rPr lang="zh-CN" altLang="en-US" dirty="0"/>
              <a:t> </a:t>
            </a:r>
            <a:r>
              <a:rPr lang="en-US" altLang="zh-CN" dirty="0"/>
              <a:t>of</a:t>
            </a:r>
            <a:r>
              <a:rPr lang="zh-CN" altLang="en-US" dirty="0"/>
              <a:t> </a:t>
            </a:r>
            <a:r>
              <a:rPr lang="en-US" altLang="zh-CN" dirty="0"/>
              <a:t>Academic</a:t>
            </a:r>
            <a:r>
              <a:rPr lang="zh-CN" altLang="en-US" dirty="0" smtClean="0"/>
              <a:t> </a:t>
            </a:r>
            <a:r>
              <a:rPr lang="en-US" altLang="zh-CN" dirty="0" smtClean="0"/>
              <a:t>J</a:t>
            </a:r>
            <a:r>
              <a:rPr lang="zh-CN" altLang="en-US" dirty="0" smtClean="0"/>
              <a:t>ournals were </a:t>
            </a:r>
            <a:r>
              <a:rPr lang="zh-CN" altLang="en-US" dirty="0"/>
              <a:t>reported </a:t>
            </a:r>
            <a:endParaRPr lang="en-US" altLang="zh-CN" dirty="0" smtClean="0"/>
          </a:p>
          <a:p>
            <a:pPr marL="285750" indent="-285750">
              <a:buFont typeface="Wingdings" charset="2"/>
              <a:buChar char="Ø"/>
            </a:pPr>
            <a:r>
              <a:rPr lang="zh-CN" altLang="en-US" dirty="0" smtClean="0"/>
              <a:t>14,000 </a:t>
            </a:r>
            <a:r>
              <a:rPr lang="en-US" altLang="zh-CN" dirty="0"/>
              <a:t>W</a:t>
            </a:r>
            <a:r>
              <a:rPr lang="zh-CN" altLang="en-US" dirty="0" smtClean="0"/>
              <a:t>e</a:t>
            </a:r>
            <a:r>
              <a:rPr lang="en-US" altLang="zh-CN" dirty="0" smtClean="0"/>
              <a:t>C</a:t>
            </a:r>
            <a:r>
              <a:rPr lang="zh-CN" altLang="en-US" dirty="0" smtClean="0"/>
              <a:t>hat tweets </a:t>
            </a:r>
            <a:r>
              <a:rPr lang="en-US" altLang="zh-CN" dirty="0" smtClean="0"/>
              <a:t>from</a:t>
            </a:r>
            <a:r>
              <a:rPr lang="zh-CN" altLang="en-US" dirty="0" smtClean="0"/>
              <a:t> </a:t>
            </a:r>
            <a:r>
              <a:rPr lang="en-US" altLang="zh-CN" dirty="0" smtClean="0"/>
              <a:t>500</a:t>
            </a:r>
            <a:r>
              <a:rPr lang="zh-CN" altLang="en-US" dirty="0" smtClean="0"/>
              <a:t> </a:t>
            </a:r>
            <a:r>
              <a:rPr lang="en-US" altLang="zh-CN" dirty="0" smtClean="0"/>
              <a:t>journals.</a:t>
            </a:r>
            <a:endParaRPr lang="en-US" altLang="zh-CN" dirty="0"/>
          </a:p>
          <a:p>
            <a:pPr marL="285750" indent="-285750">
              <a:buFont typeface="Wingdings" charset="2"/>
              <a:buChar char="Ø"/>
            </a:pPr>
            <a:r>
              <a:rPr lang="zh-CN" altLang="en-US" dirty="0" smtClean="0"/>
              <a:t>21.83 </a:t>
            </a:r>
            <a:r>
              <a:rPr lang="zh-CN" altLang="en-US" dirty="0"/>
              <a:t>million </a:t>
            </a:r>
            <a:r>
              <a:rPr lang="en-US" altLang="zh-CN" dirty="0" smtClean="0"/>
              <a:t>reads</a:t>
            </a:r>
            <a:r>
              <a:rPr lang="zh-CN" altLang="en-US" dirty="0" smtClean="0"/>
              <a:t>. </a:t>
            </a:r>
            <a:endParaRPr lang="en-US" altLang="zh-CN" dirty="0" smtClean="0"/>
          </a:p>
          <a:p>
            <a:pPr marL="285750" indent="-285750">
              <a:buFont typeface="Wingdings" charset="2"/>
              <a:buChar char="Ø"/>
            </a:pPr>
            <a:r>
              <a:rPr lang="en-US" altLang="zh-CN" dirty="0"/>
              <a:t>T</a:t>
            </a:r>
            <a:r>
              <a:rPr lang="zh-CN" altLang="en-US" dirty="0" smtClean="0"/>
              <a:t>op </a:t>
            </a:r>
            <a:r>
              <a:rPr lang="en-US" altLang="zh-CN" dirty="0" smtClean="0"/>
              <a:t>10</a:t>
            </a:r>
            <a:r>
              <a:rPr lang="zh-CN" altLang="en-US" dirty="0" smtClean="0"/>
              <a:t> </a:t>
            </a:r>
            <a:r>
              <a:rPr lang="zh-CN" altLang="en-US" dirty="0"/>
              <a:t>journals </a:t>
            </a:r>
            <a:r>
              <a:rPr lang="zh-CN" altLang="en-US" dirty="0" smtClean="0"/>
              <a:t>were </a:t>
            </a:r>
            <a:r>
              <a:rPr lang="zh-CN" altLang="en-US" dirty="0"/>
              <a:t>specially reported by more than 5000 </a:t>
            </a:r>
            <a:r>
              <a:rPr lang="en-US" altLang="zh-CN" dirty="0" smtClean="0"/>
              <a:t>W</a:t>
            </a:r>
            <a:r>
              <a:rPr lang="zh-CN" altLang="en-US" dirty="0" smtClean="0"/>
              <a:t>echat </a:t>
            </a:r>
            <a:r>
              <a:rPr lang="zh-CN" altLang="en-US" dirty="0"/>
              <a:t>tweets, and </a:t>
            </a:r>
            <a:r>
              <a:rPr lang="en-US" altLang="zh-CN" dirty="0" smtClean="0"/>
              <a:t>received</a:t>
            </a:r>
            <a:r>
              <a:rPr lang="zh-CN" altLang="en-US" dirty="0" smtClean="0"/>
              <a:t> </a:t>
            </a:r>
            <a:r>
              <a:rPr lang="zh-CN" altLang="en-US" dirty="0"/>
              <a:t>more than 15.8 million </a:t>
            </a:r>
            <a:r>
              <a:rPr lang="en-US" altLang="zh-CN" dirty="0" smtClean="0"/>
              <a:t>reads</a:t>
            </a:r>
            <a:r>
              <a:rPr lang="zh-CN" altLang="en-US" dirty="0" smtClean="0"/>
              <a:t>, </a:t>
            </a:r>
            <a:r>
              <a:rPr lang="zh-CN" altLang="en-US" dirty="0"/>
              <a:t>accounting for more than 70% of the total </a:t>
            </a:r>
            <a:r>
              <a:rPr lang="en-US" altLang="zh-CN" dirty="0" smtClean="0"/>
              <a:t>reads.</a:t>
            </a:r>
            <a:r>
              <a:rPr lang="zh-CN" altLang="en-US" dirty="0" smtClean="0"/>
              <a:t> </a:t>
            </a:r>
            <a:endParaRPr lang="zh-CN" altLang="en-US" dirty="0"/>
          </a:p>
        </p:txBody>
      </p:sp>
      <p:pic>
        <p:nvPicPr>
          <p:cNvPr id="11" name="图片 10"/>
          <p:cNvPicPr>
            <a:picLocks noChangeAspect="1"/>
          </p:cNvPicPr>
          <p:nvPr/>
        </p:nvPicPr>
        <p:blipFill>
          <a:blip r:embed="rId2"/>
          <a:stretch>
            <a:fillRect/>
          </a:stretch>
        </p:blipFill>
        <p:spPr>
          <a:xfrm>
            <a:off x="2208857" y="857250"/>
            <a:ext cx="6660174" cy="3848100"/>
          </a:xfrm>
          <a:prstGeom prst="rect">
            <a:avLst/>
          </a:prstGeom>
        </p:spPr>
      </p:pic>
      <p:pic>
        <p:nvPicPr>
          <p:cNvPr id="12" name="图片 11"/>
          <p:cNvPicPr>
            <a:picLocks noChangeAspect="1"/>
          </p:cNvPicPr>
          <p:nvPr/>
        </p:nvPicPr>
        <p:blipFill>
          <a:blip r:embed="rId3"/>
          <a:stretch>
            <a:fillRect/>
          </a:stretch>
        </p:blipFill>
        <p:spPr>
          <a:xfrm>
            <a:off x="5358543" y="360052"/>
            <a:ext cx="3642529" cy="4688198"/>
          </a:xfrm>
          <a:prstGeom prst="rect">
            <a:avLst/>
          </a:prstGeom>
        </p:spPr>
      </p:pic>
      <p:pic>
        <p:nvPicPr>
          <p:cNvPr id="13" name="图片 12"/>
          <p:cNvPicPr>
            <a:picLocks noChangeAspect="1"/>
          </p:cNvPicPr>
          <p:nvPr/>
        </p:nvPicPr>
        <p:blipFill>
          <a:blip r:embed="rId4"/>
          <a:stretch>
            <a:fillRect/>
          </a:stretch>
        </p:blipFill>
        <p:spPr>
          <a:xfrm>
            <a:off x="2852635" y="297346"/>
            <a:ext cx="2689622" cy="4781550"/>
          </a:xfrm>
          <a:prstGeom prst="rect">
            <a:avLst/>
          </a:prstGeom>
        </p:spPr>
      </p:pic>
      <p:pic>
        <p:nvPicPr>
          <p:cNvPr id="14" name="图片 13"/>
          <p:cNvPicPr>
            <a:picLocks noChangeAspect="1"/>
          </p:cNvPicPr>
          <p:nvPr/>
        </p:nvPicPr>
        <p:blipFill>
          <a:blip r:embed="rId5"/>
          <a:stretch>
            <a:fillRect/>
          </a:stretch>
        </p:blipFill>
        <p:spPr>
          <a:xfrm>
            <a:off x="5538944" y="360052"/>
            <a:ext cx="2528888" cy="4495800"/>
          </a:xfrm>
          <a:prstGeom prst="rect">
            <a:avLst/>
          </a:prstGeom>
        </p:spPr>
      </p:pic>
      <p:sp>
        <p:nvSpPr>
          <p:cNvPr id="15" name="Subtitle 2"/>
          <p:cNvSpPr txBox="1">
            <a:spLocks/>
          </p:cNvSpPr>
          <p:nvPr/>
        </p:nvSpPr>
        <p:spPr>
          <a:xfrm>
            <a:off x="228600" y="514350"/>
            <a:ext cx="6553200" cy="381000"/>
          </a:xfrm>
          <a:prstGeom prst="rect">
            <a:avLst/>
          </a:prstGeom>
        </p:spPr>
        <p:txBody>
          <a:bodyPr vert="horz" lIns="91440" tIns="45720" rIns="91440" bIns="45720" rtlCol="0">
            <a:normAutofit lnSpcReduction="10000"/>
          </a:bodyPr>
          <a:lstStyle/>
          <a:p>
            <a:pPr marL="34290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smtClean="0">
                <a:solidFill>
                  <a:srgbClr val="0000FF"/>
                </a:solidFill>
                <a:latin typeface="Cambria" pitchFamily="18" charset="0"/>
              </a:rPr>
              <a:t>media--</a:t>
            </a:r>
            <a:r>
              <a:rPr lang="en-US" altLang="zh-CN" sz="2000" b="1" dirty="0" smtClean="0">
                <a:solidFill>
                  <a:srgbClr val="0000FF"/>
                </a:solidFill>
                <a:latin typeface="Cambria" pitchFamily="18" charset="0"/>
              </a:rPr>
              <a:t>WeChat</a:t>
            </a:r>
          </a:p>
          <a:p>
            <a:pPr marL="342900" lvl="0" indent="-342900"/>
            <a:endParaRPr lang="en-US" sz="2500" b="1" dirty="0" smtClean="0">
              <a:latin typeface="Cambria" pitchFamily="18" charset="0"/>
            </a:endParaRPr>
          </a:p>
        </p:txBody>
      </p:sp>
    </p:spTree>
    <p:extLst>
      <p:ext uri="{BB962C8B-B14F-4D97-AF65-F5344CB8AC3E}">
        <p14:creationId xmlns:p14="http://schemas.microsoft.com/office/powerpoint/2010/main" val="106727202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endParaRPr lang="en-US" sz="2000" b="1" dirty="0" smtClean="0">
              <a:latin typeface="Cambria" pitchFamily="18" charset="0"/>
            </a:endParaRPr>
          </a:p>
        </p:txBody>
      </p:sp>
      <p:sp>
        <p:nvSpPr>
          <p:cNvPr id="3" name="矩形 2"/>
          <p:cNvSpPr/>
          <p:nvPr/>
        </p:nvSpPr>
        <p:spPr>
          <a:xfrm>
            <a:off x="234043" y="881742"/>
            <a:ext cx="8643258" cy="1200329"/>
          </a:xfrm>
          <a:prstGeom prst="rect">
            <a:avLst/>
          </a:prstGeom>
        </p:spPr>
        <p:txBody>
          <a:bodyPr wrap="square">
            <a:spAutoFit/>
          </a:bodyPr>
          <a:lstStyle/>
          <a:p>
            <a:r>
              <a:rPr lang="zh-CN" altLang="en-US" dirty="0"/>
              <a:t>In April-</a:t>
            </a:r>
            <a:r>
              <a:rPr lang="zh-CN" altLang="en-US" dirty="0" smtClean="0"/>
              <a:t>June2021</a:t>
            </a:r>
            <a:r>
              <a:rPr lang="en-US" altLang="zh-CN" dirty="0" smtClean="0"/>
              <a:t>,</a:t>
            </a:r>
            <a:r>
              <a:rPr lang="zh-CN" altLang="en-US" dirty="0" smtClean="0"/>
              <a:t> </a:t>
            </a:r>
            <a:r>
              <a:rPr lang="en-US" altLang="zh-CN" dirty="0" smtClean="0"/>
              <a:t>Rankings</a:t>
            </a:r>
            <a:r>
              <a:rPr lang="zh-CN" altLang="en-US" dirty="0" smtClean="0"/>
              <a:t> </a:t>
            </a:r>
            <a:r>
              <a:rPr lang="en-US" altLang="zh-CN" dirty="0" smtClean="0"/>
              <a:t>of</a:t>
            </a:r>
            <a:r>
              <a:rPr lang="zh-CN" altLang="en-US" dirty="0"/>
              <a:t> </a:t>
            </a:r>
            <a:r>
              <a:rPr lang="en-US" altLang="zh-CN" dirty="0" smtClean="0"/>
              <a:t>Academic</a:t>
            </a:r>
            <a:r>
              <a:rPr lang="zh-CN" altLang="en-US" dirty="0" smtClean="0"/>
              <a:t> </a:t>
            </a:r>
            <a:r>
              <a:rPr lang="en-US" altLang="zh-CN" dirty="0" smtClean="0"/>
              <a:t>Journals</a:t>
            </a:r>
            <a:r>
              <a:rPr lang="zh-CN" altLang="en-US" dirty="0" smtClean="0"/>
              <a:t> </a:t>
            </a:r>
            <a:r>
              <a:rPr lang="en-US" altLang="zh-CN" dirty="0" smtClean="0"/>
              <a:t>Impact</a:t>
            </a:r>
            <a:r>
              <a:rPr lang="zh-CN" altLang="en-US" dirty="0" smtClean="0"/>
              <a:t> </a:t>
            </a:r>
            <a:r>
              <a:rPr lang="en-US" altLang="zh-CN" dirty="0" smtClean="0"/>
              <a:t>on</a:t>
            </a:r>
            <a:r>
              <a:rPr lang="zh-CN" altLang="en-US" dirty="0" smtClean="0"/>
              <a:t> </a:t>
            </a:r>
            <a:r>
              <a:rPr lang="en-US" altLang="zh-CN" dirty="0" smtClean="0"/>
              <a:t>WeChat</a:t>
            </a:r>
            <a:r>
              <a:rPr lang="zh-CN" altLang="en-US" dirty="0" smtClean="0"/>
              <a:t> </a:t>
            </a:r>
            <a:r>
              <a:rPr lang="en-US" altLang="zh-CN" dirty="0" smtClean="0"/>
              <a:t>in</a:t>
            </a:r>
            <a:r>
              <a:rPr lang="zh-CN" altLang="en-US" dirty="0" smtClean="0"/>
              <a:t> </a:t>
            </a:r>
            <a:r>
              <a:rPr lang="en-US" altLang="zh-CN" dirty="0" smtClean="0"/>
              <a:t>China:</a:t>
            </a:r>
          </a:p>
          <a:p>
            <a:pPr marL="285750" indent="-285750">
              <a:buFont typeface="Wingdings" charset="2"/>
              <a:buChar char="u"/>
            </a:pPr>
            <a:r>
              <a:rPr lang="zh-CN" altLang="en-US" dirty="0" smtClean="0"/>
              <a:t>649 </a:t>
            </a:r>
            <a:r>
              <a:rPr lang="zh-CN" altLang="en-US" dirty="0"/>
              <a:t>influential academic accounts in various disciplines </a:t>
            </a:r>
            <a:r>
              <a:rPr lang="en-US" altLang="zh-CN" dirty="0" smtClean="0"/>
              <a:t>were</a:t>
            </a:r>
            <a:r>
              <a:rPr lang="zh-CN" altLang="en-US" dirty="0" smtClean="0"/>
              <a:t> analyzed</a:t>
            </a:r>
            <a:r>
              <a:rPr lang="en-US" altLang="zh-CN" dirty="0" smtClean="0"/>
              <a:t>.</a:t>
            </a:r>
            <a:r>
              <a:rPr lang="zh-CN" altLang="en-US" dirty="0" smtClean="0"/>
              <a:t> </a:t>
            </a:r>
            <a:endParaRPr lang="en-US" altLang="zh-CN" dirty="0" smtClean="0"/>
          </a:p>
          <a:p>
            <a:pPr marL="285750" indent="-285750">
              <a:buFont typeface="Wingdings" charset="2"/>
              <a:buChar char="u"/>
            </a:pPr>
            <a:r>
              <a:rPr lang="zh-CN" altLang="en-US" dirty="0" smtClean="0"/>
              <a:t>90,000 </a:t>
            </a:r>
            <a:r>
              <a:rPr lang="en-US" altLang="zh-CN" dirty="0" smtClean="0"/>
              <a:t>posts</a:t>
            </a:r>
            <a:r>
              <a:rPr lang="zh-CN" altLang="en-US" dirty="0" smtClean="0"/>
              <a:t> </a:t>
            </a:r>
            <a:r>
              <a:rPr lang="en-US" altLang="zh-CN" dirty="0" smtClean="0"/>
              <a:t>released</a:t>
            </a:r>
            <a:r>
              <a:rPr lang="zh-CN" altLang="en-US" dirty="0" smtClean="0"/>
              <a:t> </a:t>
            </a:r>
            <a:endParaRPr lang="en-US" altLang="zh-CN" dirty="0" smtClean="0"/>
          </a:p>
          <a:p>
            <a:pPr marL="285750" indent="-285750">
              <a:buFont typeface="Wingdings" charset="2"/>
              <a:buChar char="u"/>
            </a:pPr>
            <a:r>
              <a:rPr lang="zh-CN" altLang="en-US" dirty="0" smtClean="0"/>
              <a:t>1,300 </a:t>
            </a:r>
            <a:r>
              <a:rPr lang="en-US" altLang="zh-CN" dirty="0" smtClean="0"/>
              <a:t>international</a:t>
            </a:r>
            <a:r>
              <a:rPr lang="zh-CN" altLang="en-US" dirty="0" smtClean="0"/>
              <a:t> academic </a:t>
            </a:r>
            <a:r>
              <a:rPr lang="zh-CN" altLang="en-US" dirty="0"/>
              <a:t>journals on the wechat </a:t>
            </a:r>
            <a:r>
              <a:rPr lang="zh-CN" altLang="en-US" dirty="0" smtClean="0"/>
              <a:t>platform</a:t>
            </a:r>
            <a:endParaRPr lang="zh-CN" altLang="en-US" dirty="0"/>
          </a:p>
        </p:txBody>
      </p:sp>
      <p:pic>
        <p:nvPicPr>
          <p:cNvPr id="11" name="图片 10"/>
          <p:cNvPicPr>
            <a:picLocks noChangeAspect="1"/>
          </p:cNvPicPr>
          <p:nvPr/>
        </p:nvPicPr>
        <p:blipFill>
          <a:blip r:embed="rId2"/>
          <a:stretch>
            <a:fillRect/>
          </a:stretch>
        </p:blipFill>
        <p:spPr>
          <a:xfrm>
            <a:off x="3081808" y="971550"/>
            <a:ext cx="6062192" cy="3502600"/>
          </a:xfrm>
          <a:prstGeom prst="rect">
            <a:avLst/>
          </a:prstGeom>
        </p:spPr>
      </p:pic>
      <p:pic>
        <p:nvPicPr>
          <p:cNvPr id="13" name="图片 12"/>
          <p:cNvPicPr>
            <a:picLocks noChangeAspect="1"/>
          </p:cNvPicPr>
          <p:nvPr/>
        </p:nvPicPr>
        <p:blipFill>
          <a:blip r:embed="rId3"/>
          <a:stretch>
            <a:fillRect/>
          </a:stretch>
        </p:blipFill>
        <p:spPr>
          <a:xfrm>
            <a:off x="3058616" y="27333"/>
            <a:ext cx="4679331" cy="4714461"/>
          </a:xfrm>
          <a:prstGeom prst="rect">
            <a:avLst/>
          </a:prstGeom>
        </p:spPr>
      </p:pic>
      <p:sp>
        <p:nvSpPr>
          <p:cNvPr id="14" name="Subtitle 2"/>
          <p:cNvSpPr txBox="1">
            <a:spLocks/>
          </p:cNvSpPr>
          <p:nvPr/>
        </p:nvSpPr>
        <p:spPr>
          <a:xfrm>
            <a:off x="228600" y="514350"/>
            <a:ext cx="6553200" cy="381000"/>
          </a:xfrm>
          <a:prstGeom prst="rect">
            <a:avLst/>
          </a:prstGeom>
        </p:spPr>
        <p:txBody>
          <a:bodyPr vert="horz" lIns="91440" tIns="45720" rIns="91440" bIns="45720" rtlCol="0">
            <a:normAutofit lnSpcReduction="10000"/>
          </a:bodyPr>
          <a:lstStyle/>
          <a:p>
            <a:pPr marL="34290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smtClean="0">
                <a:solidFill>
                  <a:srgbClr val="0000FF"/>
                </a:solidFill>
                <a:latin typeface="Cambria" pitchFamily="18" charset="0"/>
              </a:rPr>
              <a:t>media--</a:t>
            </a:r>
            <a:r>
              <a:rPr lang="en-US" altLang="zh-CN" sz="2000" b="1" dirty="0" smtClean="0">
                <a:solidFill>
                  <a:srgbClr val="0000FF"/>
                </a:solidFill>
                <a:latin typeface="Cambria" pitchFamily="18" charset="0"/>
              </a:rPr>
              <a:t>WeChat</a:t>
            </a:r>
          </a:p>
          <a:p>
            <a:pPr marL="342900" lvl="0" indent="-342900"/>
            <a:endParaRPr lang="en-US" sz="2500" b="1" dirty="0" smtClean="0">
              <a:latin typeface="Cambria" pitchFamily="18" charset="0"/>
            </a:endParaRPr>
          </a:p>
        </p:txBody>
      </p:sp>
    </p:spTree>
    <p:extLst>
      <p:ext uri="{BB962C8B-B14F-4D97-AF65-F5344CB8AC3E}">
        <p14:creationId xmlns:p14="http://schemas.microsoft.com/office/powerpoint/2010/main" val="19549039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r>
              <a:rPr lang="en-US" altLang="zh-CN" sz="2000" b="1" dirty="0" smtClean="0">
                <a:latin typeface="Cambria" pitchFamily="18" charset="0"/>
              </a:rPr>
              <a:t>Typical</a:t>
            </a:r>
            <a:r>
              <a:rPr lang="zh-CN" altLang="en-US" sz="2000" b="1" dirty="0" smtClean="0">
                <a:latin typeface="Cambria" pitchFamily="18" charset="0"/>
              </a:rPr>
              <a:t> </a:t>
            </a:r>
            <a:r>
              <a:rPr lang="en-US" altLang="zh-CN" sz="2000" b="1" dirty="0" smtClean="0">
                <a:latin typeface="Cambria" pitchFamily="18" charset="0"/>
              </a:rPr>
              <a:t>journal</a:t>
            </a:r>
            <a:r>
              <a:rPr lang="zh-CN" altLang="en-US" sz="2000" b="1" dirty="0" smtClean="0">
                <a:latin typeface="Cambria" pitchFamily="18" charset="0"/>
              </a:rPr>
              <a:t> </a:t>
            </a:r>
            <a:r>
              <a:rPr lang="en-US" altLang="zh-CN" sz="2000" b="1" dirty="0" smtClean="0">
                <a:latin typeface="Cambria" pitchFamily="18" charset="0"/>
              </a:rPr>
              <a:t>promotion</a:t>
            </a:r>
            <a:r>
              <a:rPr lang="zh-CN" altLang="en-US" sz="2000" b="1" dirty="0" smtClean="0">
                <a:latin typeface="Cambria" pitchFamily="18" charset="0"/>
              </a:rPr>
              <a:t> </a:t>
            </a:r>
            <a:r>
              <a:rPr lang="en-US" altLang="zh-CN" sz="2000" b="1" dirty="0" smtClean="0">
                <a:latin typeface="Cambria" pitchFamily="18" charset="0"/>
              </a:rPr>
              <a:t>tweet</a:t>
            </a:r>
            <a:r>
              <a:rPr lang="zh-CN" altLang="en-US" sz="2000" b="1" dirty="0" smtClean="0">
                <a:latin typeface="Cambria" pitchFamily="18" charset="0"/>
              </a:rPr>
              <a:t> </a:t>
            </a:r>
            <a:r>
              <a:rPr lang="en-US" altLang="zh-CN" sz="2000" b="1" dirty="0" smtClean="0">
                <a:latin typeface="Cambria" pitchFamily="18" charset="0"/>
              </a:rPr>
              <a:t>on</a:t>
            </a:r>
            <a:r>
              <a:rPr lang="zh-CN" altLang="en-US" sz="2000" b="1" dirty="0" smtClean="0">
                <a:latin typeface="Cambria" pitchFamily="18" charset="0"/>
              </a:rPr>
              <a:t> </a:t>
            </a:r>
            <a:r>
              <a:rPr lang="en-US" altLang="zh-CN" sz="2000" b="1" dirty="0" smtClean="0">
                <a:latin typeface="Cambria" pitchFamily="18" charset="0"/>
              </a:rPr>
              <a:t>WeChat</a:t>
            </a:r>
            <a:endParaRPr lang="en-US" sz="2000" b="1" dirty="0" smtClean="0">
              <a:latin typeface="Cambria" pitchFamily="18" charset="0"/>
            </a:endParaRPr>
          </a:p>
        </p:txBody>
      </p:sp>
      <p:pic>
        <p:nvPicPr>
          <p:cNvPr id="3" name="图片 2"/>
          <p:cNvPicPr>
            <a:picLocks noChangeAspect="1"/>
          </p:cNvPicPr>
          <p:nvPr/>
        </p:nvPicPr>
        <p:blipFill>
          <a:blip r:embed="rId2"/>
          <a:stretch>
            <a:fillRect/>
          </a:stretch>
        </p:blipFill>
        <p:spPr>
          <a:xfrm>
            <a:off x="3505200" y="4232"/>
            <a:ext cx="2893219" cy="5143500"/>
          </a:xfrm>
          <a:prstGeom prst="rect">
            <a:avLst/>
          </a:prstGeom>
        </p:spPr>
      </p:pic>
      <p:pic>
        <p:nvPicPr>
          <p:cNvPr id="4" name="图片 3"/>
          <p:cNvPicPr>
            <a:picLocks noChangeAspect="1"/>
          </p:cNvPicPr>
          <p:nvPr/>
        </p:nvPicPr>
        <p:blipFill>
          <a:blip r:embed="rId2"/>
          <a:stretch>
            <a:fillRect/>
          </a:stretch>
        </p:blipFill>
        <p:spPr>
          <a:xfrm>
            <a:off x="4082143" y="0"/>
            <a:ext cx="2893219" cy="5143500"/>
          </a:xfrm>
          <a:prstGeom prst="rect">
            <a:avLst/>
          </a:prstGeom>
        </p:spPr>
      </p:pic>
      <p:sp>
        <p:nvSpPr>
          <p:cNvPr id="10" name="Subtitle 2"/>
          <p:cNvSpPr txBox="1">
            <a:spLocks/>
          </p:cNvSpPr>
          <p:nvPr/>
        </p:nvSpPr>
        <p:spPr>
          <a:xfrm>
            <a:off x="228600" y="514350"/>
            <a:ext cx="6553200" cy="381000"/>
          </a:xfrm>
          <a:prstGeom prst="rect">
            <a:avLst/>
          </a:prstGeom>
        </p:spPr>
        <p:txBody>
          <a:bodyPr vert="horz" lIns="91440" tIns="45720" rIns="91440" bIns="45720" rtlCol="0">
            <a:normAutofit lnSpcReduction="10000"/>
          </a:bodyPr>
          <a:lstStyle/>
          <a:p>
            <a:pPr marL="34290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smtClean="0">
                <a:solidFill>
                  <a:srgbClr val="0000FF"/>
                </a:solidFill>
                <a:latin typeface="Cambria" pitchFamily="18" charset="0"/>
              </a:rPr>
              <a:t>media--</a:t>
            </a:r>
            <a:r>
              <a:rPr lang="en-US" altLang="zh-CN" sz="2000" b="1" dirty="0" smtClean="0">
                <a:solidFill>
                  <a:srgbClr val="0000FF"/>
                </a:solidFill>
                <a:latin typeface="Cambria" pitchFamily="18" charset="0"/>
              </a:rPr>
              <a:t>WeChat</a:t>
            </a:r>
          </a:p>
          <a:p>
            <a:pPr marL="342900" lvl="0" indent="-342900"/>
            <a:endParaRPr lang="en-US" sz="2500" b="1" dirty="0" smtClean="0">
              <a:latin typeface="Cambria" pitchFamily="18" charset="0"/>
            </a:endParaRPr>
          </a:p>
        </p:txBody>
      </p:sp>
      <p:pic>
        <p:nvPicPr>
          <p:cNvPr id="11" name="图片 10"/>
          <p:cNvPicPr>
            <a:picLocks noChangeAspect="1"/>
          </p:cNvPicPr>
          <p:nvPr/>
        </p:nvPicPr>
        <p:blipFill>
          <a:blip r:embed="rId3"/>
          <a:stretch>
            <a:fillRect/>
          </a:stretch>
        </p:blipFill>
        <p:spPr>
          <a:xfrm>
            <a:off x="2667000" y="-1"/>
            <a:ext cx="2895600" cy="5147733"/>
          </a:xfrm>
          <a:prstGeom prst="rect">
            <a:avLst/>
          </a:prstGeom>
        </p:spPr>
      </p:pic>
      <p:pic>
        <p:nvPicPr>
          <p:cNvPr id="13" name="图片 12"/>
          <p:cNvPicPr>
            <a:picLocks noChangeAspect="1"/>
          </p:cNvPicPr>
          <p:nvPr/>
        </p:nvPicPr>
        <p:blipFill>
          <a:blip r:embed="rId4"/>
          <a:stretch>
            <a:fillRect/>
          </a:stretch>
        </p:blipFill>
        <p:spPr>
          <a:xfrm>
            <a:off x="3734180" y="-32126"/>
            <a:ext cx="2893219" cy="5143500"/>
          </a:xfrm>
          <a:prstGeom prst="rect">
            <a:avLst/>
          </a:prstGeom>
        </p:spPr>
      </p:pic>
      <p:pic>
        <p:nvPicPr>
          <p:cNvPr id="14" name="图片 13"/>
          <p:cNvPicPr>
            <a:picLocks noChangeAspect="1"/>
          </p:cNvPicPr>
          <p:nvPr/>
        </p:nvPicPr>
        <p:blipFill>
          <a:blip r:embed="rId5"/>
          <a:stretch>
            <a:fillRect/>
          </a:stretch>
        </p:blipFill>
        <p:spPr>
          <a:xfrm>
            <a:off x="4492738" y="12605"/>
            <a:ext cx="2893219" cy="5143500"/>
          </a:xfrm>
          <a:prstGeom prst="rect">
            <a:avLst/>
          </a:prstGeom>
        </p:spPr>
      </p:pic>
      <p:pic>
        <p:nvPicPr>
          <p:cNvPr id="16" name="图片 15"/>
          <p:cNvPicPr>
            <a:picLocks noChangeAspect="1"/>
          </p:cNvPicPr>
          <p:nvPr/>
        </p:nvPicPr>
        <p:blipFill>
          <a:blip r:embed="rId6"/>
          <a:stretch>
            <a:fillRect/>
          </a:stretch>
        </p:blipFill>
        <p:spPr>
          <a:xfrm>
            <a:off x="6057219" y="-64253"/>
            <a:ext cx="2893219" cy="5143500"/>
          </a:xfrm>
          <a:prstGeom prst="rect">
            <a:avLst/>
          </a:prstGeom>
        </p:spPr>
      </p:pic>
    </p:spTree>
    <p:extLst>
      <p:ext uri="{BB962C8B-B14F-4D97-AF65-F5344CB8AC3E}">
        <p14:creationId xmlns:p14="http://schemas.microsoft.com/office/powerpoint/2010/main" val="185757165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28600" y="438150"/>
            <a:ext cx="8039100" cy="533400"/>
          </a:xfrm>
          <a:prstGeom prst="rect">
            <a:avLst/>
          </a:prstGeom>
        </p:spPr>
        <p:txBody>
          <a:bodyPr vert="horz" lIns="91440" tIns="45720" rIns="91440" bIns="45720" rtlCol="0">
            <a:normAutofit/>
          </a:bodyPr>
          <a:lstStyle/>
          <a:p>
            <a:pPr marL="342900" lvl="0" indent="-342900"/>
            <a:r>
              <a:rPr lang="en-US" altLang="zh-CN" sz="2000" b="1" dirty="0" smtClean="0">
                <a:solidFill>
                  <a:srgbClr val="0000FF"/>
                </a:solidFill>
                <a:latin typeface="Cambria" pitchFamily="18" charset="0"/>
              </a:rPr>
              <a:t>Social</a:t>
            </a:r>
            <a:r>
              <a:rPr lang="zh-CN" altLang="en-US" sz="2000" b="1" dirty="0" smtClean="0">
                <a:solidFill>
                  <a:srgbClr val="0000FF"/>
                </a:solidFill>
                <a:latin typeface="Cambria" pitchFamily="18" charset="0"/>
              </a:rPr>
              <a:t> </a:t>
            </a:r>
            <a:r>
              <a:rPr lang="en-US" altLang="zh-CN" sz="2000" b="1" dirty="0" smtClean="0">
                <a:solidFill>
                  <a:srgbClr val="0000FF"/>
                </a:solidFill>
                <a:latin typeface="Cambria" pitchFamily="18" charset="0"/>
              </a:rPr>
              <a:t>media--</a:t>
            </a:r>
            <a:r>
              <a:rPr lang="en-US" altLang="zh-CN" sz="2000" b="1" dirty="0" err="1" smtClean="0">
                <a:solidFill>
                  <a:srgbClr val="0000FF"/>
                </a:solidFill>
                <a:latin typeface="Cambria" pitchFamily="18" charset="0"/>
              </a:rPr>
              <a:t>Toutiao</a:t>
            </a:r>
            <a:r>
              <a:rPr lang="zh-CN" altLang="en-US" sz="2000" b="1" dirty="0" smtClean="0">
                <a:solidFill>
                  <a:srgbClr val="0000FF"/>
                </a:solidFill>
                <a:latin typeface="Cambria" pitchFamily="18" charset="0"/>
              </a:rPr>
              <a:t> </a:t>
            </a:r>
            <a:endParaRPr lang="en-US" altLang="zh-CN" sz="2000" b="1" dirty="0" smtClean="0">
              <a:solidFill>
                <a:srgbClr val="0000FF"/>
              </a:solidFill>
              <a:latin typeface="Cambria" pitchFamily="18" charset="0"/>
            </a:endParaRPr>
          </a:p>
        </p:txBody>
      </p:sp>
      <p:sp>
        <p:nvSpPr>
          <p:cNvPr id="2" name="矩形 1"/>
          <p:cNvSpPr/>
          <p:nvPr/>
        </p:nvSpPr>
        <p:spPr>
          <a:xfrm>
            <a:off x="228600" y="962620"/>
            <a:ext cx="8763000" cy="923330"/>
          </a:xfrm>
          <a:prstGeom prst="rect">
            <a:avLst/>
          </a:prstGeom>
        </p:spPr>
        <p:txBody>
          <a:bodyPr wrap="square">
            <a:spAutoFit/>
          </a:bodyPr>
          <a:lstStyle/>
          <a:p>
            <a:r>
              <a:rPr lang="zh-CN" altLang="en-US" dirty="0"/>
              <a:t>TouTiao.comToutiao(今日头条) is one of China's largest mobile platforms of content creation, aggregation and distribution underpinned by machine learning techniques, with 120 million daily active </a:t>
            </a:r>
            <a:r>
              <a:rPr lang="zh-CN" altLang="en-US" dirty="0" smtClean="0"/>
              <a:t>users.</a:t>
            </a:r>
            <a:endParaRPr lang="zh-CN" altLang="en-US" dirty="0"/>
          </a:p>
        </p:txBody>
      </p:sp>
      <p:pic>
        <p:nvPicPr>
          <p:cNvPr id="7" name="图片 6"/>
          <p:cNvPicPr>
            <a:picLocks noChangeAspect="1"/>
          </p:cNvPicPr>
          <p:nvPr/>
        </p:nvPicPr>
        <p:blipFill>
          <a:blip r:embed="rId2"/>
          <a:stretch>
            <a:fillRect/>
          </a:stretch>
        </p:blipFill>
        <p:spPr>
          <a:xfrm>
            <a:off x="2716330" y="996043"/>
            <a:ext cx="6395013" cy="3714750"/>
          </a:xfrm>
          <a:prstGeom prst="rect">
            <a:avLst/>
          </a:prstGeom>
        </p:spPr>
      </p:pic>
    </p:spTree>
    <p:extLst>
      <p:ext uri="{BB962C8B-B14F-4D97-AF65-F5344CB8AC3E}">
        <p14:creationId xmlns:p14="http://schemas.microsoft.com/office/powerpoint/2010/main" val="8961272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477000" cy="381000"/>
          </a:xfrm>
          <a:prstGeom prst="rect">
            <a:avLst/>
          </a:prstGeom>
        </p:spPr>
        <p:txBody>
          <a:bodyPr vert="horz" lIns="91440" tIns="45720" rIns="91440" bIns="45720" rtlCol="0">
            <a:normAutofit lnSpcReduction="10000"/>
          </a:bodyPr>
          <a:lstStyle/>
          <a:p>
            <a:pPr marL="342900" lvl="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media-- </a:t>
            </a:r>
            <a:r>
              <a:rPr lang="en-US" altLang="zh-CN" sz="2000" b="1" dirty="0" err="1">
                <a:solidFill>
                  <a:srgbClr val="0000FF"/>
                </a:solidFill>
                <a:latin typeface="Cambria" pitchFamily="18" charset="0"/>
              </a:rPr>
              <a:t>Sohu</a:t>
            </a:r>
            <a:endParaRPr lang="en-US" altLang="zh-CN" sz="2000" b="1" dirty="0" smtClean="0">
              <a:solidFill>
                <a:srgbClr val="0000FF"/>
              </a:solidFill>
              <a:latin typeface="Cambria" pitchFamily="18" charset="0"/>
            </a:endParaRPr>
          </a:p>
          <a:p>
            <a:pPr marL="342900" lvl="0" indent="-342900"/>
            <a:endParaRPr lang="en-US" sz="2500" b="1" dirty="0" smtClean="0">
              <a:latin typeface="Cambria" pitchFamily="18" charset="0"/>
            </a:endParaRPr>
          </a:p>
        </p:txBody>
      </p:sp>
      <p:sp>
        <p:nvSpPr>
          <p:cNvPr id="2" name="矩形 1"/>
          <p:cNvSpPr/>
          <p:nvPr/>
        </p:nvSpPr>
        <p:spPr>
          <a:xfrm>
            <a:off x="228600" y="919843"/>
            <a:ext cx="8763000" cy="646331"/>
          </a:xfrm>
          <a:prstGeom prst="rect">
            <a:avLst/>
          </a:prstGeom>
        </p:spPr>
        <p:txBody>
          <a:bodyPr wrap="square">
            <a:spAutoFit/>
          </a:bodyPr>
          <a:lstStyle/>
          <a:p>
            <a:r>
              <a:rPr lang="en-US" altLang="zh-CN" dirty="0" err="1">
                <a:latin typeface="Cambria" charset="0"/>
                <a:ea typeface="Cambria" charset="0"/>
                <a:cs typeface="Cambria" charset="0"/>
              </a:rPr>
              <a:t>Sohu</a:t>
            </a:r>
            <a:r>
              <a:rPr lang="en-US" altLang="zh-CN" dirty="0">
                <a:latin typeface="Cambria" charset="0"/>
                <a:ea typeface="Cambria" charset="0"/>
                <a:cs typeface="Cambria" charset="0"/>
              </a:rPr>
              <a:t> is a news portal very similar to a small Yahoo where all kinds of news and videos can be displayed.</a:t>
            </a:r>
            <a:endParaRPr lang="en-US" altLang="zh-CN" dirty="0">
              <a:effectLst/>
              <a:latin typeface="Cambria" charset="0"/>
              <a:ea typeface="Cambria" charset="0"/>
              <a:cs typeface="Cambria" charset="0"/>
            </a:endParaRPr>
          </a:p>
        </p:txBody>
      </p:sp>
      <p:pic>
        <p:nvPicPr>
          <p:cNvPr id="3" name="图片 2"/>
          <p:cNvPicPr>
            <a:picLocks noChangeAspect="1"/>
          </p:cNvPicPr>
          <p:nvPr/>
        </p:nvPicPr>
        <p:blipFill>
          <a:blip r:embed="rId2"/>
          <a:stretch>
            <a:fillRect/>
          </a:stretch>
        </p:blipFill>
        <p:spPr>
          <a:xfrm>
            <a:off x="2342141" y="514350"/>
            <a:ext cx="6652772" cy="3927021"/>
          </a:xfrm>
          <a:prstGeom prst="rect">
            <a:avLst/>
          </a:prstGeom>
        </p:spPr>
      </p:pic>
    </p:spTree>
    <p:extLst>
      <p:ext uri="{BB962C8B-B14F-4D97-AF65-F5344CB8AC3E}">
        <p14:creationId xmlns:p14="http://schemas.microsoft.com/office/powerpoint/2010/main" val="73506614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477000" cy="381000"/>
          </a:xfrm>
          <a:prstGeom prst="rect">
            <a:avLst/>
          </a:prstGeom>
        </p:spPr>
        <p:txBody>
          <a:bodyPr vert="horz" lIns="91440" tIns="45720" rIns="91440" bIns="45720" rtlCol="0">
            <a:normAutofit lnSpcReduction="10000"/>
          </a:bodyPr>
          <a:lstStyle/>
          <a:p>
            <a:pPr marL="342900" lvl="0" indent="-342900"/>
            <a:r>
              <a:rPr lang="en-US" altLang="zh-CN" sz="2000" b="1" dirty="0">
                <a:solidFill>
                  <a:srgbClr val="0000FF"/>
                </a:solidFill>
                <a:latin typeface="Cambria" pitchFamily="18" charset="0"/>
              </a:rPr>
              <a:t>Social</a:t>
            </a:r>
            <a:r>
              <a:rPr lang="zh-CN" altLang="en-US" sz="2000" b="1" dirty="0">
                <a:solidFill>
                  <a:srgbClr val="0000FF"/>
                </a:solidFill>
                <a:latin typeface="Cambria" pitchFamily="18" charset="0"/>
              </a:rPr>
              <a:t> </a:t>
            </a:r>
            <a:r>
              <a:rPr lang="en-US" altLang="zh-CN" sz="2000" b="1" dirty="0">
                <a:solidFill>
                  <a:srgbClr val="0000FF"/>
                </a:solidFill>
                <a:latin typeface="Cambria" pitchFamily="18" charset="0"/>
              </a:rPr>
              <a:t>media-- </a:t>
            </a:r>
            <a:r>
              <a:rPr lang="en-US" altLang="zh-CN" sz="2000" b="1" dirty="0" err="1">
                <a:solidFill>
                  <a:srgbClr val="0000FF"/>
                </a:solidFill>
                <a:latin typeface="Cambria" pitchFamily="18" charset="0"/>
              </a:rPr>
              <a:t>Zhihu</a:t>
            </a:r>
            <a:endParaRPr lang="en-US" altLang="zh-CN" sz="2000" b="1" dirty="0" smtClean="0">
              <a:solidFill>
                <a:srgbClr val="0000FF"/>
              </a:solidFill>
              <a:latin typeface="Cambria" pitchFamily="18" charset="0"/>
            </a:endParaRPr>
          </a:p>
          <a:p>
            <a:pPr marL="342900" lvl="0" indent="-342900"/>
            <a:endParaRPr lang="en-US" sz="2500" b="1" dirty="0" smtClean="0">
              <a:latin typeface="Cambria" pitchFamily="18" charset="0"/>
            </a:endParaRPr>
          </a:p>
        </p:txBody>
      </p:sp>
      <p:sp>
        <p:nvSpPr>
          <p:cNvPr id="3" name="矩形 2"/>
          <p:cNvSpPr/>
          <p:nvPr/>
        </p:nvSpPr>
        <p:spPr>
          <a:xfrm>
            <a:off x="228600" y="1007164"/>
            <a:ext cx="8763000" cy="646331"/>
          </a:xfrm>
          <a:prstGeom prst="rect">
            <a:avLst/>
          </a:prstGeom>
        </p:spPr>
        <p:txBody>
          <a:bodyPr wrap="square">
            <a:spAutoFit/>
          </a:bodyPr>
          <a:lstStyle/>
          <a:p>
            <a:r>
              <a:rPr lang="zh-CN" altLang="en-US" dirty="0"/>
              <a:t>Zhihu is a Chinese question-and-answer website where all kinds of questions are created, answered, edited </a:t>
            </a:r>
            <a:r>
              <a:rPr lang="zh-CN" altLang="en-US" dirty="0" smtClean="0"/>
              <a:t>and organized </a:t>
            </a:r>
            <a:r>
              <a:rPr lang="zh-CN" altLang="en-US" dirty="0"/>
              <a:t>by the community of its users.</a:t>
            </a:r>
          </a:p>
        </p:txBody>
      </p:sp>
      <p:pic>
        <p:nvPicPr>
          <p:cNvPr id="7" name="图片 6"/>
          <p:cNvPicPr>
            <a:picLocks noChangeAspect="1"/>
          </p:cNvPicPr>
          <p:nvPr/>
        </p:nvPicPr>
        <p:blipFill>
          <a:blip r:embed="rId2"/>
          <a:stretch>
            <a:fillRect/>
          </a:stretch>
        </p:blipFill>
        <p:spPr>
          <a:xfrm>
            <a:off x="1506538" y="209550"/>
            <a:ext cx="7670592" cy="4149943"/>
          </a:xfrm>
          <a:prstGeom prst="rect">
            <a:avLst/>
          </a:prstGeom>
        </p:spPr>
      </p:pic>
    </p:spTree>
    <p:extLst>
      <p:ext uri="{BB962C8B-B14F-4D97-AF65-F5344CB8AC3E}">
        <p14:creationId xmlns:p14="http://schemas.microsoft.com/office/powerpoint/2010/main" val="193071105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1221</TotalTime>
  <Words>674</Words>
  <Application>Microsoft Macintosh PowerPoint</Application>
  <PresentationFormat>全屏显示(16:9)</PresentationFormat>
  <Paragraphs>91</Paragraphs>
  <Slides>19</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19</vt:i4>
      </vt:variant>
    </vt:vector>
  </HeadingPairs>
  <TitlesOfParts>
    <vt:vector size="26" baseType="lpstr">
      <vt:lpstr>Calibri</vt:lpstr>
      <vt:lpstr>Cambria</vt:lpstr>
      <vt:lpstr>Lato Bold</vt:lpstr>
      <vt:lpstr>Wingdings</vt:lpstr>
      <vt:lpstr>宋体</vt:lpstr>
      <vt:lpstr>Arial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Your content embedded in a discovery environment and highlighted by Collection</vt:lpstr>
      <vt:lpstr>A full suite of usage statistics</vt:lpstr>
      <vt:lpstr>PowerPoint 演示文稿</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admin</cp:lastModifiedBy>
  <cp:revision>54</cp:revision>
  <dcterms:created xsi:type="dcterms:W3CDTF">2006-08-16T00:00:00Z</dcterms:created>
  <dcterms:modified xsi:type="dcterms:W3CDTF">2021-08-13T03:44:03Z</dcterms:modified>
</cp:coreProperties>
</file>